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 Bold" charset="1" panose="00000800000000000000"/>
      <p:regular r:id="rId19"/>
    </p:embeddedFont>
    <p:embeddedFont>
      <p:font typeface="Poppins" charset="1" panose="00000500000000000000"/>
      <p:regular r:id="rId20"/>
    </p:embeddedFont>
    <p:embeddedFont>
      <p:font typeface="Noto Sans" charset="1" panose="020B0502040504020204"/>
      <p:regular r:id="rId21"/>
    </p:embeddedFont>
    <p:embeddedFont>
      <p:font typeface="Montserrat" charset="1" panose="00000500000000000000"/>
      <p:regular r:id="rId23"/>
    </p:embeddedFont>
    <p:embeddedFont>
      <p:font typeface="Noto Sans Bold" charset="1" panose="020B0802040504020204"/>
      <p:regular r:id="rId24"/>
    </p:embeddedFont>
    <p:embeddedFont>
      <p:font typeface="Open San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Slides/notesSlide3.xml" Type="http://schemas.openxmlformats.org/officeDocument/2006/relationships/notesSlide"/><Relationship Id="rId26" Target="notesSlides/notesSlide4.xml" Type="http://schemas.openxmlformats.org/officeDocument/2006/relationships/notesSlide"/><Relationship Id="rId27" Target="fonts/font27.fntdata" Type="http://schemas.openxmlformats.org/officeDocument/2006/relationships/font"/><Relationship Id="rId28" Target="notesSlides/notesSlide5.xml" Type="http://schemas.openxmlformats.org/officeDocument/2006/relationships/notesSlide"/><Relationship Id="rId29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7.xml" Type="http://schemas.openxmlformats.org/officeDocument/2006/relationships/notesSlide"/><Relationship Id="rId31" Target="notesSlides/notesSlide8.xml" Type="http://schemas.openxmlformats.org/officeDocument/2006/relationships/notesSlide"/><Relationship Id="rId32" Target="notesSlides/notesSlide9.xml" Type="http://schemas.openxmlformats.org/officeDocument/2006/relationships/notesSlide"/><Relationship Id="rId33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12" Target="../media/image3.jpe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3.jpe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3.jpe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37.png" Type="http://schemas.openxmlformats.org/officeDocument/2006/relationships/image"/><Relationship Id="rId9" Target="../media/image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932060" y="1662546"/>
            <a:ext cx="8222456" cy="1618602"/>
            <a:chOff x="0" y="0"/>
            <a:chExt cx="10963275" cy="21581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63275" cy="2158136"/>
            </a:xfrm>
            <a:custGeom>
              <a:avLst/>
              <a:gdLst/>
              <a:ahLst/>
              <a:cxnLst/>
              <a:rect r="r" b="b" t="t" l="l"/>
              <a:pathLst>
                <a:path h="2158136" w="10963275">
                  <a:moveTo>
                    <a:pt x="0" y="0"/>
                  </a:moveTo>
                  <a:lnTo>
                    <a:pt x="10963275" y="0"/>
                  </a:lnTo>
                  <a:lnTo>
                    <a:pt x="10963275" y="2158136"/>
                  </a:lnTo>
                  <a:lnTo>
                    <a:pt x="0" y="21581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0963275" cy="21581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9720"/>
                </a:lnSpc>
              </a:pPr>
              <a:r>
                <a:rPr lang="en-US" sz="81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AI in Education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383778" y="3109829"/>
            <a:ext cx="9319022" cy="617208"/>
            <a:chOff x="0" y="0"/>
            <a:chExt cx="12425363" cy="8229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25362" cy="822944"/>
            </a:xfrm>
            <a:custGeom>
              <a:avLst/>
              <a:gdLst/>
              <a:ahLst/>
              <a:cxnLst/>
              <a:rect r="r" b="b" t="t" l="l"/>
              <a:pathLst>
                <a:path h="822944" w="12425362">
                  <a:moveTo>
                    <a:pt x="0" y="0"/>
                  </a:moveTo>
                  <a:lnTo>
                    <a:pt x="12425362" y="0"/>
                  </a:lnTo>
                  <a:lnTo>
                    <a:pt x="12425362" y="822944"/>
                  </a:lnTo>
                  <a:lnTo>
                    <a:pt x="0" y="8229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425363" cy="86104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60"/>
                </a:lnSpc>
              </a:pPr>
              <a:r>
                <a:rPr lang="en-US" sz="4050">
                  <a:solidFill>
                    <a:srgbClr val="FFD95A"/>
                  </a:solidFill>
                  <a:latin typeface="Poppins"/>
                  <a:ea typeface="Poppins"/>
                  <a:cs typeface="Poppins"/>
                  <a:sym typeface="Poppins"/>
                </a:rPr>
                <a:t>A 2-Days National Level Hackathon</a:t>
              </a: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156048" y="4007716"/>
            <a:ext cx="3975907" cy="3975907"/>
            <a:chOff x="0" y="0"/>
            <a:chExt cx="5334000" cy="53340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5334000" cy="5334000"/>
            </a:xfrm>
            <a:custGeom>
              <a:avLst/>
              <a:gdLst/>
              <a:ahLst/>
              <a:cxnLst/>
              <a:rect r="r" b="b" t="t" l="l"/>
              <a:pathLst>
                <a:path h="5334000" w="5334000">
                  <a:moveTo>
                    <a:pt x="0" y="0"/>
                  </a:moveTo>
                  <a:lnTo>
                    <a:pt x="5334000" y="0"/>
                  </a:lnTo>
                  <a:lnTo>
                    <a:pt x="5334000" y="5334000"/>
                  </a:lnTo>
                  <a:lnTo>
                    <a:pt x="0" y="533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170052" y="7983623"/>
            <a:ext cx="11818262" cy="943217"/>
            <a:chOff x="0" y="0"/>
            <a:chExt cx="15757683" cy="12576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757683" cy="1257622"/>
            </a:xfrm>
            <a:custGeom>
              <a:avLst/>
              <a:gdLst/>
              <a:ahLst/>
              <a:cxnLst/>
              <a:rect r="r" b="b" t="t" l="l"/>
              <a:pathLst>
                <a:path h="1257622" w="15757683">
                  <a:moveTo>
                    <a:pt x="0" y="0"/>
                  </a:moveTo>
                  <a:lnTo>
                    <a:pt x="15757683" y="0"/>
                  </a:lnTo>
                  <a:lnTo>
                    <a:pt x="15757683" y="1257622"/>
                  </a:lnTo>
                  <a:lnTo>
                    <a:pt x="0" y="1257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15757683" cy="126714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📚 Study Buddy – Chat-First Student-Centric Learning Website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256377" y="8477251"/>
            <a:ext cx="11436630" cy="943217"/>
            <a:chOff x="0" y="0"/>
            <a:chExt cx="15248840" cy="12576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248840" cy="1257622"/>
            </a:xfrm>
            <a:custGeom>
              <a:avLst/>
              <a:gdLst/>
              <a:ahLst/>
              <a:cxnLst/>
              <a:rect r="r" b="b" t="t" l="l"/>
              <a:pathLst>
                <a:path h="1257622" w="15248840">
                  <a:moveTo>
                    <a:pt x="0" y="0"/>
                  </a:moveTo>
                  <a:lnTo>
                    <a:pt x="15248840" y="0"/>
                  </a:lnTo>
                  <a:lnTo>
                    <a:pt x="15248840" y="1257622"/>
                  </a:lnTo>
                  <a:lnTo>
                    <a:pt x="0" y="1257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15248840" cy="126714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Team DirectX | Leader: Mohnish Singh | SISTec Gandhi Nagar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456331" y="506844"/>
            <a:ext cx="5375339" cy="1043712"/>
            <a:chOff x="0" y="0"/>
            <a:chExt cx="7167119" cy="13916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167118" cy="1391666"/>
            </a:xfrm>
            <a:custGeom>
              <a:avLst/>
              <a:gdLst/>
              <a:ahLst/>
              <a:cxnLst/>
              <a:rect r="r" b="b" t="t" l="l"/>
              <a:pathLst>
                <a:path h="1391666" w="7167118">
                  <a:moveTo>
                    <a:pt x="0" y="0"/>
                  </a:moveTo>
                  <a:lnTo>
                    <a:pt x="7167118" y="0"/>
                  </a:lnTo>
                  <a:lnTo>
                    <a:pt x="7167118" y="1391666"/>
                  </a:lnTo>
                  <a:lnTo>
                    <a:pt x="0" y="1391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67" r="0" b="-164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21695" y="626431"/>
            <a:ext cx="6630077" cy="804539"/>
            <a:chOff x="0" y="0"/>
            <a:chExt cx="8840103" cy="10727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40103" cy="1072718"/>
            </a:xfrm>
            <a:custGeom>
              <a:avLst/>
              <a:gdLst/>
              <a:ahLst/>
              <a:cxnLst/>
              <a:rect r="r" b="b" t="t" l="l"/>
              <a:pathLst>
                <a:path h="1072718" w="8840103">
                  <a:moveTo>
                    <a:pt x="0" y="0"/>
                  </a:moveTo>
                  <a:lnTo>
                    <a:pt x="8840103" y="0"/>
                  </a:lnTo>
                  <a:lnTo>
                    <a:pt x="8840103" y="1072718"/>
                  </a:lnTo>
                  <a:lnTo>
                    <a:pt x="0" y="1072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8840103" cy="10631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860"/>
                </a:lnSpc>
              </a:pPr>
              <a:r>
                <a:rPr lang="en-US" sz="405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Evaluation Metrics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" y="2657474"/>
            <a:ext cx="8229600" cy="514350"/>
            <a:chOff x="0" y="0"/>
            <a:chExt cx="10972800" cy="685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972800" cy="685800"/>
            </a:xfrm>
            <a:custGeom>
              <a:avLst/>
              <a:gdLst/>
              <a:ahLst/>
              <a:cxnLst/>
              <a:rect r="r" b="b" t="t" l="l"/>
              <a:pathLst>
                <a:path h="685800" w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0972800" cy="7143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FFD95A"/>
                  </a:solidFill>
                  <a:latin typeface="Poppins"/>
                  <a:ea typeface="Poppins"/>
                  <a:cs typeface="Poppins"/>
                  <a:sym typeface="Poppins"/>
                </a:rPr>
                <a:t>Impact on Students</a:t>
              </a: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14400" y="3443286"/>
            <a:ext cx="342900" cy="342900"/>
            <a:chOff x="0" y="0"/>
            <a:chExt cx="457200" cy="4572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457200" cy="457200"/>
            </a:xfrm>
            <a:custGeom>
              <a:avLst/>
              <a:gdLst/>
              <a:ahLst/>
              <a:cxnLst/>
              <a:rect r="r" b="b" t="t" l="l"/>
              <a:pathLst>
                <a:path h="4572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85900" y="3400424"/>
            <a:ext cx="4536616" cy="428626"/>
            <a:chOff x="0" y="0"/>
            <a:chExt cx="6048821" cy="5715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48821" cy="571501"/>
            </a:xfrm>
            <a:custGeom>
              <a:avLst/>
              <a:gdLst/>
              <a:ahLst/>
              <a:cxnLst/>
              <a:rect r="r" b="b" t="t" l="l"/>
              <a:pathLst>
                <a:path h="571501" w="6048821">
                  <a:moveTo>
                    <a:pt x="0" y="0"/>
                  </a:moveTo>
                  <a:lnTo>
                    <a:pt x="6048821" y="0"/>
                  </a:lnTo>
                  <a:lnTo>
                    <a:pt x="6048821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6048821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Saves time (centralized resources)</a:t>
              </a: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14400" y="4100510"/>
            <a:ext cx="342900" cy="342900"/>
            <a:chOff x="0" y="0"/>
            <a:chExt cx="457200" cy="45720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457200" cy="457200"/>
            </a:xfrm>
            <a:custGeom>
              <a:avLst/>
              <a:gdLst/>
              <a:ahLst/>
              <a:cxnLst/>
              <a:rect r="r" b="b" t="t" l="l"/>
              <a:pathLst>
                <a:path h="4572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85900" y="4057648"/>
            <a:ext cx="5341236" cy="428626"/>
            <a:chOff x="0" y="0"/>
            <a:chExt cx="7121648" cy="57150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121648" cy="571501"/>
            </a:xfrm>
            <a:custGeom>
              <a:avLst/>
              <a:gdLst/>
              <a:ahLst/>
              <a:cxnLst/>
              <a:rect r="r" b="b" t="t" l="l"/>
              <a:pathLst>
                <a:path h="571501" w="7121648">
                  <a:moveTo>
                    <a:pt x="0" y="0"/>
                  </a:moveTo>
                  <a:lnTo>
                    <a:pt x="7121648" y="0"/>
                  </a:lnTo>
                  <a:lnTo>
                    <a:pt x="7121648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7121648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Boosts productivity (personalized plans)</a:t>
              </a: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14400" y="4757736"/>
            <a:ext cx="428626" cy="342900"/>
            <a:chOff x="0" y="0"/>
            <a:chExt cx="571501" cy="4572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571500" cy="457200"/>
            </a:xfrm>
            <a:custGeom>
              <a:avLst/>
              <a:gdLst/>
              <a:ahLst/>
              <a:cxnLst/>
              <a:rect r="r" b="b" t="t" l="l"/>
              <a:pathLst>
                <a:path h="4572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571626" y="4714874"/>
            <a:ext cx="6935466" cy="428626"/>
            <a:chOff x="0" y="0"/>
            <a:chExt cx="9247288" cy="5715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247288" cy="571501"/>
            </a:xfrm>
            <a:custGeom>
              <a:avLst/>
              <a:gdLst/>
              <a:ahLst/>
              <a:cxnLst/>
              <a:rect r="r" b="b" t="t" l="l"/>
              <a:pathLst>
                <a:path h="571501" w="9247288">
                  <a:moveTo>
                    <a:pt x="0" y="0"/>
                  </a:moveTo>
                  <a:lnTo>
                    <a:pt x="9247288" y="0"/>
                  </a:lnTo>
                  <a:lnTo>
                    <a:pt x="9247288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9247288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Enhances learning engagement (flashcards, visuals)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14400" y="5600698"/>
            <a:ext cx="8229600" cy="514350"/>
            <a:chOff x="0" y="0"/>
            <a:chExt cx="10972800" cy="685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972800" cy="685800"/>
            </a:xfrm>
            <a:custGeom>
              <a:avLst/>
              <a:gdLst/>
              <a:ahLst/>
              <a:cxnLst/>
              <a:rect r="r" b="b" t="t" l="l"/>
              <a:pathLst>
                <a:path h="685800" w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10972800" cy="7143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FFD95A"/>
                  </a:solidFill>
                  <a:latin typeface="Poppins"/>
                  <a:ea typeface="Poppins"/>
                  <a:cs typeface="Poppins"/>
                  <a:sym typeface="Poppins"/>
                </a:rPr>
                <a:t>Key Performance Indicators</a:t>
              </a:r>
            </a:p>
          </p:txBody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14400" y="6386510"/>
            <a:ext cx="342900" cy="342900"/>
            <a:chOff x="0" y="0"/>
            <a:chExt cx="457200" cy="4572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457200" cy="457200"/>
            </a:xfrm>
            <a:custGeom>
              <a:avLst/>
              <a:gdLst/>
              <a:ahLst/>
              <a:cxnLst/>
              <a:rect r="r" b="b" t="t" l="l"/>
              <a:pathLst>
                <a:path h="4572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485900" y="6343648"/>
            <a:ext cx="3647330" cy="428626"/>
            <a:chOff x="0" y="0"/>
            <a:chExt cx="4863107" cy="57150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863107" cy="571501"/>
            </a:xfrm>
            <a:custGeom>
              <a:avLst/>
              <a:gdLst/>
              <a:ahLst/>
              <a:cxnLst/>
              <a:rect r="r" b="b" t="t" l="l"/>
              <a:pathLst>
                <a:path h="571501" w="4863107">
                  <a:moveTo>
                    <a:pt x="0" y="0"/>
                  </a:moveTo>
                  <a:lnTo>
                    <a:pt x="4863107" y="0"/>
                  </a:lnTo>
                  <a:lnTo>
                    <a:pt x="4863107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0"/>
              <a:ext cx="4863107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Average response accuracy</a:t>
              </a:r>
            </a:p>
          </p:txBody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914400" y="7043736"/>
            <a:ext cx="385762" cy="342900"/>
            <a:chOff x="0" y="0"/>
            <a:chExt cx="514349" cy="457200"/>
          </a:xfrm>
        </p:grpSpPr>
        <p:sp>
          <p:nvSpPr>
            <p:cNvPr name="Freeform 34" id="34" descr="preencoded.png"/>
            <p:cNvSpPr/>
            <p:nvPr/>
          </p:nvSpPr>
          <p:spPr>
            <a:xfrm flipH="false" flipV="false" rot="0">
              <a:off x="0" y="0"/>
              <a:ext cx="514350" cy="457200"/>
            </a:xfrm>
            <a:custGeom>
              <a:avLst/>
              <a:gdLst/>
              <a:ahLst/>
              <a:cxnLst/>
              <a:rect r="r" b="b" t="t" l="l"/>
              <a:pathLst>
                <a:path h="457200" w="514350">
                  <a:moveTo>
                    <a:pt x="0" y="0"/>
                  </a:moveTo>
                  <a:lnTo>
                    <a:pt x="514350" y="0"/>
                  </a:lnTo>
                  <a:lnTo>
                    <a:pt x="51435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528762" y="7000874"/>
            <a:ext cx="3592190" cy="428626"/>
            <a:chOff x="0" y="0"/>
            <a:chExt cx="4789587" cy="57150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789587" cy="571501"/>
            </a:xfrm>
            <a:custGeom>
              <a:avLst/>
              <a:gdLst/>
              <a:ahLst/>
              <a:cxnLst/>
              <a:rect r="r" b="b" t="t" l="l"/>
              <a:pathLst>
                <a:path h="571501" w="4789587">
                  <a:moveTo>
                    <a:pt x="0" y="0"/>
                  </a:moveTo>
                  <a:lnTo>
                    <a:pt x="4789587" y="0"/>
                  </a:lnTo>
                  <a:lnTo>
                    <a:pt x="4789587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0"/>
              <a:ext cx="4789587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Student satisfaction scores</a:t>
              </a:r>
            </a:p>
          </p:txBody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914400" y="7700960"/>
            <a:ext cx="428626" cy="342900"/>
            <a:chOff x="0" y="0"/>
            <a:chExt cx="571501" cy="457200"/>
          </a:xfrm>
        </p:grpSpPr>
        <p:sp>
          <p:nvSpPr>
            <p:cNvPr name="Freeform 39" id="39" descr="preencoded.png"/>
            <p:cNvSpPr/>
            <p:nvPr/>
          </p:nvSpPr>
          <p:spPr>
            <a:xfrm flipH="false" flipV="false" rot="0">
              <a:off x="0" y="0"/>
              <a:ext cx="571500" cy="457200"/>
            </a:xfrm>
            <a:custGeom>
              <a:avLst/>
              <a:gdLst/>
              <a:ahLst/>
              <a:cxnLst/>
              <a:rect r="r" b="b" t="t" l="l"/>
              <a:pathLst>
                <a:path h="4572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571626" y="7658098"/>
            <a:ext cx="3823636" cy="428626"/>
            <a:chOff x="0" y="0"/>
            <a:chExt cx="5098181" cy="57150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098181" cy="571501"/>
            </a:xfrm>
            <a:custGeom>
              <a:avLst/>
              <a:gdLst/>
              <a:ahLst/>
              <a:cxnLst/>
              <a:rect r="r" b="b" t="t" l="l"/>
              <a:pathLst>
                <a:path h="571501" w="5098181">
                  <a:moveTo>
                    <a:pt x="0" y="0"/>
                  </a:moveTo>
                  <a:lnTo>
                    <a:pt x="5098181" y="0"/>
                  </a:lnTo>
                  <a:lnTo>
                    <a:pt x="5098181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0"/>
              <a:ext cx="5098181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Number of daily active users</a:t>
              </a:r>
            </a:p>
          </p:txBody>
        </p:sp>
      </p:grp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914400" y="8358186"/>
            <a:ext cx="342900" cy="342900"/>
            <a:chOff x="0" y="0"/>
            <a:chExt cx="457200" cy="457200"/>
          </a:xfrm>
        </p:grpSpPr>
        <p:sp>
          <p:nvSpPr>
            <p:cNvPr name="Freeform 44" id="44" descr="preencoded.png"/>
            <p:cNvSpPr/>
            <p:nvPr/>
          </p:nvSpPr>
          <p:spPr>
            <a:xfrm flipH="false" flipV="false" rot="0">
              <a:off x="0" y="0"/>
              <a:ext cx="457200" cy="457200"/>
            </a:xfrm>
            <a:custGeom>
              <a:avLst/>
              <a:gdLst/>
              <a:ahLst/>
              <a:cxnLst/>
              <a:rect r="r" b="b" t="t" l="l"/>
              <a:pathLst>
                <a:path h="4572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485900" y="8315324"/>
            <a:ext cx="5571846" cy="428626"/>
            <a:chOff x="0" y="0"/>
            <a:chExt cx="7429128" cy="57150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429128" cy="571501"/>
            </a:xfrm>
            <a:custGeom>
              <a:avLst/>
              <a:gdLst/>
              <a:ahLst/>
              <a:cxnLst/>
              <a:rect r="r" b="b" t="t" l="l"/>
              <a:pathLst>
                <a:path h="571501" w="7429128">
                  <a:moveTo>
                    <a:pt x="0" y="0"/>
                  </a:moveTo>
                  <a:lnTo>
                    <a:pt x="7429128" y="0"/>
                  </a:lnTo>
                  <a:lnTo>
                    <a:pt x="7429128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0"/>
              <a:ext cx="7429128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Planner adoption &amp; task completion rates</a:t>
              </a:r>
            </a:p>
          </p:txBody>
        </p:sp>
      </p:grp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11353818" y="2843212"/>
            <a:ext cx="5715000" cy="5715000"/>
            <a:chOff x="0" y="0"/>
            <a:chExt cx="7620000" cy="7620000"/>
          </a:xfrm>
        </p:grpSpPr>
        <p:sp>
          <p:nvSpPr>
            <p:cNvPr name="Freeform 49" id="49" descr="preencoded.png"/>
            <p:cNvSpPr/>
            <p:nvPr/>
          </p:nvSpPr>
          <p:spPr>
            <a:xfrm flipH="false" flipV="false" rot="0">
              <a:off x="0" y="0"/>
              <a:ext cx="76200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7620000">
                  <a:moveTo>
                    <a:pt x="0" y="0"/>
                  </a:moveTo>
                  <a:lnTo>
                    <a:pt x="7620000" y="0"/>
                  </a:lnTo>
                  <a:lnTo>
                    <a:pt x="7620000" y="7620000"/>
                  </a:lnTo>
                  <a:lnTo>
                    <a:pt x="0" y="762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25" t="0" r="-125" b="0"/>
              </a:stretch>
            </a:blip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12912661" y="9243288"/>
            <a:ext cx="5375339" cy="1043712"/>
            <a:chOff x="0" y="0"/>
            <a:chExt cx="7167119" cy="1391616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7167118" cy="1391666"/>
            </a:xfrm>
            <a:custGeom>
              <a:avLst/>
              <a:gdLst/>
              <a:ahLst/>
              <a:cxnLst/>
              <a:rect r="r" b="b" t="t" l="l"/>
              <a:pathLst>
                <a:path h="1391666" w="7167118">
                  <a:moveTo>
                    <a:pt x="0" y="0"/>
                  </a:moveTo>
                  <a:lnTo>
                    <a:pt x="7167118" y="0"/>
                  </a:lnTo>
                  <a:lnTo>
                    <a:pt x="7167118" y="1391666"/>
                  </a:lnTo>
                  <a:lnTo>
                    <a:pt x="0" y="1391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167" r="0" b="-164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70540" y="457200"/>
            <a:ext cx="3946922" cy="771526"/>
            <a:chOff x="0" y="0"/>
            <a:chExt cx="5262563" cy="10287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62562" cy="1028701"/>
            </a:xfrm>
            <a:custGeom>
              <a:avLst/>
              <a:gdLst/>
              <a:ahLst/>
              <a:cxnLst/>
              <a:rect r="r" b="b" t="t" l="l"/>
              <a:pathLst>
                <a:path h="1028701" w="5262562">
                  <a:moveTo>
                    <a:pt x="0" y="0"/>
                  </a:moveTo>
                  <a:lnTo>
                    <a:pt x="5262562" y="0"/>
                  </a:lnTo>
                  <a:lnTo>
                    <a:pt x="5262562" y="1028701"/>
                  </a:lnTo>
                  <a:lnTo>
                    <a:pt x="0" y="10287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5262563" cy="101917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860"/>
                </a:lnSpc>
              </a:pPr>
              <a:r>
                <a:rPr lang="en-US" sz="40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Area Overview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19182" y="2843212"/>
            <a:ext cx="5715000" cy="5715000"/>
            <a:chOff x="0" y="0"/>
            <a:chExt cx="7620000" cy="762000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76200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7620000">
                  <a:moveTo>
                    <a:pt x="0" y="0"/>
                  </a:moveTo>
                  <a:lnTo>
                    <a:pt x="7620000" y="0"/>
                  </a:lnTo>
                  <a:lnTo>
                    <a:pt x="7620000" y="7620000"/>
                  </a:lnTo>
                  <a:lnTo>
                    <a:pt x="0" y="762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5" t="0" r="-12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144000" y="1971676"/>
            <a:ext cx="8686800" cy="7458076"/>
            <a:chOff x="0" y="0"/>
            <a:chExt cx="11582400" cy="99441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582400" cy="9944100"/>
            </a:xfrm>
            <a:custGeom>
              <a:avLst/>
              <a:gdLst/>
              <a:ahLst/>
              <a:cxnLst/>
              <a:rect r="r" b="b" t="t" l="l"/>
              <a:pathLst>
                <a:path h="9944100" w="11582400">
                  <a:moveTo>
                    <a:pt x="0" y="0"/>
                  </a:moveTo>
                  <a:lnTo>
                    <a:pt x="11582400" y="0"/>
                  </a:lnTo>
                  <a:lnTo>
                    <a:pt x="11582400" y="9944100"/>
                  </a:lnTo>
                  <a:lnTo>
                    <a:pt x="0" y="9944100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486900" y="2314576"/>
            <a:ext cx="8001000" cy="514350"/>
            <a:chOff x="0" y="0"/>
            <a:chExt cx="10668000" cy="685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668000" cy="685800"/>
            </a:xfrm>
            <a:custGeom>
              <a:avLst/>
              <a:gdLst/>
              <a:ahLst/>
              <a:cxnLst/>
              <a:rect r="r" b="b" t="t" l="l"/>
              <a:pathLst>
                <a:path h="6858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0668000" cy="7143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FFD95A"/>
                  </a:solidFill>
                  <a:latin typeface="Poppins"/>
                  <a:ea typeface="Poppins"/>
                  <a:cs typeface="Poppins"/>
                  <a:sym typeface="Poppins"/>
                </a:rPr>
                <a:t>Competitive Exam Preparation Support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86900" y="3075384"/>
            <a:ext cx="1427634" cy="389334"/>
            <a:chOff x="0" y="0"/>
            <a:chExt cx="1903512" cy="5191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03512" cy="519112"/>
            </a:xfrm>
            <a:custGeom>
              <a:avLst/>
              <a:gdLst/>
              <a:ahLst/>
              <a:cxnLst/>
              <a:rect r="r" b="b" t="t" l="l"/>
              <a:pathLst>
                <a:path h="519112" w="1903512">
                  <a:moveTo>
                    <a:pt x="0" y="0"/>
                  </a:moveTo>
                  <a:lnTo>
                    <a:pt x="1903512" y="0"/>
                  </a:lnTo>
                  <a:lnTo>
                    <a:pt x="1903512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903512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 b="true">
                  <a:solidFill>
                    <a:srgbClr val="FFD95A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Overview: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914534" y="3075384"/>
            <a:ext cx="6194246" cy="389334"/>
            <a:chOff x="0" y="0"/>
            <a:chExt cx="8258995" cy="5191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258994" cy="519112"/>
            </a:xfrm>
            <a:custGeom>
              <a:avLst/>
              <a:gdLst/>
              <a:ahLst/>
              <a:cxnLst/>
              <a:rect r="r" b="b" t="t" l="l"/>
              <a:pathLst>
                <a:path h="519112" w="8258994">
                  <a:moveTo>
                    <a:pt x="0" y="0"/>
                  </a:moveTo>
                  <a:lnTo>
                    <a:pt x="8258994" y="0"/>
                  </a:lnTo>
                  <a:lnTo>
                    <a:pt x="8258994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8258995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Preparing for exams like JEE, NEET, CAT, GATE, 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86900" y="3504010"/>
            <a:ext cx="7628408" cy="389334"/>
            <a:chOff x="0" y="0"/>
            <a:chExt cx="10171211" cy="5191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171211" cy="519112"/>
            </a:xfrm>
            <a:custGeom>
              <a:avLst/>
              <a:gdLst/>
              <a:ahLst/>
              <a:cxnLst/>
              <a:rect r="r" b="b" t="t" l="l"/>
              <a:pathLst>
                <a:path h="519112" w="10171211">
                  <a:moveTo>
                    <a:pt x="0" y="0"/>
                  </a:moveTo>
                  <a:lnTo>
                    <a:pt x="10171211" y="0"/>
                  </a:lnTo>
                  <a:lnTo>
                    <a:pt x="10171211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10171211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and UPSC requires huge amounts of study material, time 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86900" y="3932634"/>
            <a:ext cx="8000442" cy="389334"/>
            <a:chOff x="0" y="0"/>
            <a:chExt cx="10667256" cy="51911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667256" cy="519112"/>
            </a:xfrm>
            <a:custGeom>
              <a:avLst/>
              <a:gdLst/>
              <a:ahLst/>
              <a:cxnLst/>
              <a:rect r="r" b="b" t="t" l="l"/>
              <a:pathLst>
                <a:path h="519112" w="10667256">
                  <a:moveTo>
                    <a:pt x="0" y="0"/>
                  </a:moveTo>
                  <a:lnTo>
                    <a:pt x="10667256" y="0"/>
                  </a:lnTo>
                  <a:lnTo>
                    <a:pt x="10667256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10667256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management, and reliable updates. Students face scattered 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86900" y="4361260"/>
            <a:ext cx="7324074" cy="389334"/>
            <a:chOff x="0" y="0"/>
            <a:chExt cx="9765432" cy="5191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765432" cy="519112"/>
            </a:xfrm>
            <a:custGeom>
              <a:avLst/>
              <a:gdLst/>
              <a:ahLst/>
              <a:cxnLst/>
              <a:rect r="r" b="b" t="t" l="l"/>
              <a:pathLst>
                <a:path h="519112" w="9765432">
                  <a:moveTo>
                    <a:pt x="0" y="0"/>
                  </a:moveTo>
                  <a:lnTo>
                    <a:pt x="9765432" y="0"/>
                  </a:lnTo>
                  <a:lnTo>
                    <a:pt x="9765432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9765432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resources, poor personalization, and lack of structured 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86900" y="4789884"/>
            <a:ext cx="1265616" cy="389334"/>
            <a:chOff x="0" y="0"/>
            <a:chExt cx="1687488" cy="51911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87488" cy="519112"/>
            </a:xfrm>
            <a:custGeom>
              <a:avLst/>
              <a:gdLst/>
              <a:ahLst/>
              <a:cxnLst/>
              <a:rect r="r" b="b" t="t" l="l"/>
              <a:pathLst>
                <a:path h="519112" w="1687488">
                  <a:moveTo>
                    <a:pt x="0" y="0"/>
                  </a:moveTo>
                  <a:lnTo>
                    <a:pt x="1687488" y="0"/>
                  </a:lnTo>
                  <a:lnTo>
                    <a:pt x="1687488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1687488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planning.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486900" y="5447110"/>
            <a:ext cx="1760822" cy="389334"/>
            <a:chOff x="0" y="0"/>
            <a:chExt cx="2347763" cy="51911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347763" cy="519112"/>
            </a:xfrm>
            <a:custGeom>
              <a:avLst/>
              <a:gdLst/>
              <a:ahLst/>
              <a:cxnLst/>
              <a:rect r="r" b="b" t="t" l="l"/>
              <a:pathLst>
                <a:path h="519112" w="2347763">
                  <a:moveTo>
                    <a:pt x="0" y="0"/>
                  </a:moveTo>
                  <a:lnTo>
                    <a:pt x="2347763" y="0"/>
                  </a:lnTo>
                  <a:lnTo>
                    <a:pt x="2347763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0"/>
              <a:ext cx="2347763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 b="true">
                  <a:solidFill>
                    <a:srgbClr val="FFD95A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Importance: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247722" y="5447110"/>
            <a:ext cx="4813492" cy="389334"/>
            <a:chOff x="0" y="0"/>
            <a:chExt cx="6417989" cy="51911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417989" cy="519112"/>
            </a:xfrm>
            <a:custGeom>
              <a:avLst/>
              <a:gdLst/>
              <a:ahLst/>
              <a:cxnLst/>
              <a:rect r="r" b="b" t="t" l="l"/>
              <a:pathLst>
                <a:path h="519112" w="6417989">
                  <a:moveTo>
                    <a:pt x="0" y="0"/>
                  </a:moveTo>
                  <a:lnTo>
                    <a:pt x="6417989" y="0"/>
                  </a:lnTo>
                  <a:lnTo>
                    <a:pt x="6417989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0"/>
              <a:ext cx="6417989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AI can centralize resources, provide 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486900" y="5875734"/>
            <a:ext cx="7648110" cy="389334"/>
            <a:chOff x="0" y="0"/>
            <a:chExt cx="10197480" cy="51911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197480" cy="519112"/>
            </a:xfrm>
            <a:custGeom>
              <a:avLst/>
              <a:gdLst/>
              <a:ahLst/>
              <a:cxnLst/>
              <a:rect r="r" b="b" t="t" l="l"/>
              <a:pathLst>
                <a:path h="519112" w="10197480">
                  <a:moveTo>
                    <a:pt x="0" y="0"/>
                  </a:moveTo>
                  <a:lnTo>
                    <a:pt x="10197480" y="0"/>
                  </a:lnTo>
                  <a:lnTo>
                    <a:pt x="10197480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0"/>
              <a:ext cx="10197480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contextual answers, and personalize study plans, making 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486900" y="6304360"/>
            <a:ext cx="5179832" cy="389334"/>
            <a:chOff x="0" y="0"/>
            <a:chExt cx="6906443" cy="51911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906443" cy="519112"/>
            </a:xfrm>
            <a:custGeom>
              <a:avLst/>
              <a:gdLst/>
              <a:ahLst/>
              <a:cxnLst/>
              <a:rect r="r" b="b" t="t" l="l"/>
              <a:pathLst>
                <a:path h="519112" w="6906443">
                  <a:moveTo>
                    <a:pt x="0" y="0"/>
                  </a:moveTo>
                  <a:lnTo>
                    <a:pt x="6906443" y="0"/>
                  </a:lnTo>
                  <a:lnTo>
                    <a:pt x="6906443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0"/>
              <a:ext cx="6906443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preparation smarter and less stressful.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486900" y="6961584"/>
            <a:ext cx="1649928" cy="389334"/>
            <a:chOff x="0" y="0"/>
            <a:chExt cx="2199904" cy="51911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2199904" cy="519112"/>
            </a:xfrm>
            <a:custGeom>
              <a:avLst/>
              <a:gdLst/>
              <a:ahLst/>
              <a:cxnLst/>
              <a:rect r="r" b="b" t="t" l="l"/>
              <a:pathLst>
                <a:path h="519112" w="2199904">
                  <a:moveTo>
                    <a:pt x="0" y="0"/>
                  </a:moveTo>
                  <a:lnTo>
                    <a:pt x="2199904" y="0"/>
                  </a:lnTo>
                  <a:lnTo>
                    <a:pt x="2199904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0"/>
              <a:ext cx="2199904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 b="true">
                  <a:solidFill>
                    <a:srgbClr val="FFD95A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Motivation: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1136828" y="6961584"/>
            <a:ext cx="5238936" cy="389334"/>
            <a:chOff x="0" y="0"/>
            <a:chExt cx="6985248" cy="51911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985248" cy="519112"/>
            </a:xfrm>
            <a:custGeom>
              <a:avLst/>
              <a:gdLst/>
              <a:ahLst/>
              <a:cxnLst/>
              <a:rect r="r" b="b" t="t" l="l"/>
              <a:pathLst>
                <a:path h="519112" w="6985248">
                  <a:moveTo>
                    <a:pt x="0" y="0"/>
                  </a:moveTo>
                  <a:lnTo>
                    <a:pt x="6985248" y="0"/>
                  </a:lnTo>
                  <a:lnTo>
                    <a:pt x="6985248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0"/>
              <a:ext cx="6985248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 We chose this area because millions of 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9486900" y="7390210"/>
            <a:ext cx="6566836" cy="389334"/>
            <a:chOff x="0" y="0"/>
            <a:chExt cx="8755781" cy="519112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755781" cy="519112"/>
            </a:xfrm>
            <a:custGeom>
              <a:avLst/>
              <a:gdLst/>
              <a:ahLst/>
              <a:cxnLst/>
              <a:rect r="r" b="b" t="t" l="l"/>
              <a:pathLst>
                <a:path h="519112" w="8755781">
                  <a:moveTo>
                    <a:pt x="0" y="0"/>
                  </a:moveTo>
                  <a:lnTo>
                    <a:pt x="8755781" y="0"/>
                  </a:lnTo>
                  <a:lnTo>
                    <a:pt x="8755781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0"/>
              <a:ext cx="8755781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students in India struggle with exam preparation 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9486900" y="7818834"/>
            <a:ext cx="7382954" cy="389334"/>
            <a:chOff x="0" y="0"/>
            <a:chExt cx="9843939" cy="519112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9843939" cy="519112"/>
            </a:xfrm>
            <a:custGeom>
              <a:avLst/>
              <a:gdLst/>
              <a:ahLst/>
              <a:cxnLst/>
              <a:rect r="r" b="b" t="t" l="l"/>
              <a:pathLst>
                <a:path h="519112" w="9843939">
                  <a:moveTo>
                    <a:pt x="0" y="0"/>
                  </a:moveTo>
                  <a:lnTo>
                    <a:pt x="9843939" y="0"/>
                  </a:lnTo>
                  <a:lnTo>
                    <a:pt x="9843939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0"/>
              <a:ext cx="9843939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inefficiencies. A dedicated AI system can transform this 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9486900" y="8247460"/>
            <a:ext cx="7621824" cy="389334"/>
            <a:chOff x="0" y="0"/>
            <a:chExt cx="10162432" cy="519112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0162432" cy="519112"/>
            </a:xfrm>
            <a:custGeom>
              <a:avLst/>
              <a:gdLst/>
              <a:ahLst/>
              <a:cxnLst/>
              <a:rect r="r" b="b" t="t" l="l"/>
              <a:pathLst>
                <a:path h="519112" w="10162432">
                  <a:moveTo>
                    <a:pt x="0" y="0"/>
                  </a:moveTo>
                  <a:lnTo>
                    <a:pt x="10162432" y="0"/>
                  </a:lnTo>
                  <a:lnTo>
                    <a:pt x="10162432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0"/>
              <a:ext cx="10162432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space by making study material accessible, personalized, 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9486900" y="8676084"/>
            <a:ext cx="2071130" cy="389334"/>
            <a:chOff x="0" y="0"/>
            <a:chExt cx="2761507" cy="519112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2761507" cy="519112"/>
            </a:xfrm>
            <a:custGeom>
              <a:avLst/>
              <a:gdLst/>
              <a:ahLst/>
              <a:cxnLst/>
              <a:rect r="r" b="b" t="t" l="l"/>
              <a:pathLst>
                <a:path h="519112" w="2761507">
                  <a:moveTo>
                    <a:pt x="0" y="0"/>
                  </a:moveTo>
                  <a:lnTo>
                    <a:pt x="2761507" y="0"/>
                  </a:lnTo>
                  <a:lnTo>
                    <a:pt x="2761507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0"/>
              <a:ext cx="2761507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and interactive.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2912661" y="9243288"/>
            <a:ext cx="5375339" cy="1043712"/>
            <a:chOff x="0" y="0"/>
            <a:chExt cx="7167119" cy="1391616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7167118" cy="1391666"/>
            </a:xfrm>
            <a:custGeom>
              <a:avLst/>
              <a:gdLst/>
              <a:ahLst/>
              <a:cxnLst/>
              <a:rect r="r" b="b" t="t" l="l"/>
              <a:pathLst>
                <a:path h="1391666" w="7167118">
                  <a:moveTo>
                    <a:pt x="0" y="0"/>
                  </a:moveTo>
                  <a:lnTo>
                    <a:pt x="7167118" y="0"/>
                  </a:lnTo>
                  <a:lnTo>
                    <a:pt x="7167118" y="1391666"/>
                  </a:lnTo>
                  <a:lnTo>
                    <a:pt x="0" y="1391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67" r="0" b="-164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425678" y="457200"/>
            <a:ext cx="7436644" cy="771526"/>
            <a:chOff x="0" y="0"/>
            <a:chExt cx="9915525" cy="10287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915525" cy="1028701"/>
            </a:xfrm>
            <a:custGeom>
              <a:avLst/>
              <a:gdLst/>
              <a:ahLst/>
              <a:cxnLst/>
              <a:rect r="r" b="b" t="t" l="l"/>
              <a:pathLst>
                <a:path h="1028701" w="9915525">
                  <a:moveTo>
                    <a:pt x="0" y="0"/>
                  </a:moveTo>
                  <a:lnTo>
                    <a:pt x="9915525" y="0"/>
                  </a:lnTo>
                  <a:lnTo>
                    <a:pt x="9915525" y="1028701"/>
                  </a:lnTo>
                  <a:lnTo>
                    <a:pt x="0" y="10287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9915525" cy="101917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860"/>
                </a:lnSpc>
              </a:pPr>
              <a:r>
                <a:rPr lang="en-US" sz="40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Challenges &amp; Opportunities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57200" y="1571626"/>
            <a:ext cx="7238962" cy="8258176"/>
            <a:chOff x="0" y="0"/>
            <a:chExt cx="9651949" cy="110109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652000" cy="11010900"/>
            </a:xfrm>
            <a:custGeom>
              <a:avLst/>
              <a:gdLst/>
              <a:ahLst/>
              <a:cxnLst/>
              <a:rect r="r" b="b" t="t" l="l"/>
              <a:pathLst>
                <a:path h="11010900" w="9652000">
                  <a:moveTo>
                    <a:pt x="0" y="0"/>
                  </a:moveTo>
                  <a:lnTo>
                    <a:pt x="9652000" y="0"/>
                  </a:lnTo>
                  <a:lnTo>
                    <a:pt x="9652000" y="11010900"/>
                  </a:lnTo>
                  <a:lnTo>
                    <a:pt x="0" y="11010900"/>
                  </a:lnTo>
                  <a:close/>
                </a:path>
              </a:pathLst>
            </a:custGeom>
            <a:solidFill>
              <a:srgbClr val="DC3545">
                <a:alpha val="3922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57200" y="1571626"/>
            <a:ext cx="57150" cy="8258176"/>
            <a:chOff x="0" y="0"/>
            <a:chExt cx="76200" cy="110109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6200" cy="11010900"/>
            </a:xfrm>
            <a:custGeom>
              <a:avLst/>
              <a:gdLst/>
              <a:ahLst/>
              <a:cxnLst/>
              <a:rect r="r" b="b" t="t" l="l"/>
              <a:pathLst>
                <a:path h="11010900" w="76200">
                  <a:moveTo>
                    <a:pt x="0" y="0"/>
                  </a:moveTo>
                  <a:lnTo>
                    <a:pt x="76200" y="0"/>
                  </a:lnTo>
                  <a:lnTo>
                    <a:pt x="76200" y="11010900"/>
                  </a:lnTo>
                  <a:lnTo>
                    <a:pt x="0" y="11010900"/>
                  </a:lnTo>
                  <a:close/>
                </a:path>
              </a:pathLst>
            </a:custGeom>
            <a:solidFill>
              <a:srgbClr val="DC3545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00100" y="2000250"/>
            <a:ext cx="342900" cy="342900"/>
            <a:chOff x="0" y="0"/>
            <a:chExt cx="457200" cy="45720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457200" cy="457200"/>
            </a:xfrm>
            <a:custGeom>
              <a:avLst/>
              <a:gdLst/>
              <a:ahLst/>
              <a:cxnLst/>
              <a:rect r="r" b="b" t="t" l="l"/>
              <a:pathLst>
                <a:path h="4572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28750" y="1460030"/>
            <a:ext cx="2014538" cy="1080440"/>
            <a:chOff x="0" y="0"/>
            <a:chExt cx="2686051" cy="14405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86051" cy="1440586"/>
            </a:xfrm>
            <a:custGeom>
              <a:avLst/>
              <a:gdLst/>
              <a:ahLst/>
              <a:cxnLst/>
              <a:rect r="r" b="b" t="t" l="l"/>
              <a:pathLst>
                <a:path h="1440586" w="2686051">
                  <a:moveTo>
                    <a:pt x="0" y="0"/>
                  </a:moveTo>
                  <a:lnTo>
                    <a:pt x="2686051" y="0"/>
                  </a:lnTo>
                  <a:lnTo>
                    <a:pt x="2686051" y="1440586"/>
                  </a:lnTo>
                  <a:lnTo>
                    <a:pt x="0" y="14405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686051" cy="146916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FFD95A"/>
                  </a:solidFill>
                  <a:latin typeface="Poppins"/>
                  <a:ea typeface="Poppins"/>
                  <a:cs typeface="Poppins"/>
                  <a:sym typeface="Poppins"/>
                </a:rPr>
                <a:t> Challenges </a:t>
              </a:r>
            </a:p>
          </p:txBody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00100" y="2943226"/>
            <a:ext cx="285750" cy="285750"/>
            <a:chOff x="0" y="0"/>
            <a:chExt cx="381000" cy="3810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57300" y="2657476"/>
            <a:ext cx="6095962" cy="857250"/>
            <a:chOff x="0" y="0"/>
            <a:chExt cx="8127949" cy="1143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7950" cy="1143000"/>
            </a:xfrm>
            <a:custGeom>
              <a:avLst/>
              <a:gdLst/>
              <a:ahLst/>
              <a:cxnLst/>
              <a:rect r="r" b="b" t="t" l="l"/>
              <a:pathLst>
                <a:path h="1143000" w="8127950">
                  <a:moveTo>
                    <a:pt x="0" y="0"/>
                  </a:moveTo>
                  <a:lnTo>
                    <a:pt x="8127950" y="0"/>
                  </a:lnTo>
                  <a:lnTo>
                    <a:pt x="812795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8127949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Students rely on scattered notes, YouTube, coaching PDFs</a:t>
              </a: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800100" y="3971926"/>
            <a:ext cx="285750" cy="285750"/>
            <a:chOff x="0" y="0"/>
            <a:chExt cx="381000" cy="381000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57300" y="3686176"/>
            <a:ext cx="6095962" cy="857250"/>
            <a:chOff x="0" y="0"/>
            <a:chExt cx="8127949" cy="1143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7950" cy="1143000"/>
            </a:xfrm>
            <a:custGeom>
              <a:avLst/>
              <a:gdLst/>
              <a:ahLst/>
              <a:cxnLst/>
              <a:rect r="r" b="b" t="t" l="l"/>
              <a:pathLst>
                <a:path h="1143000" w="8127950">
                  <a:moveTo>
                    <a:pt x="0" y="0"/>
                  </a:moveTo>
                  <a:lnTo>
                    <a:pt x="8127950" y="0"/>
                  </a:lnTo>
                  <a:lnTo>
                    <a:pt x="812795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8127949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No personalized planners aligned to exam + daily routine</a:t>
              </a: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800100" y="5000626"/>
            <a:ext cx="285750" cy="285750"/>
            <a:chOff x="0" y="0"/>
            <a:chExt cx="381000" cy="3810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57300" y="4714876"/>
            <a:ext cx="6095962" cy="857250"/>
            <a:chOff x="0" y="0"/>
            <a:chExt cx="8127949" cy="1143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7950" cy="1143000"/>
            </a:xfrm>
            <a:custGeom>
              <a:avLst/>
              <a:gdLst/>
              <a:ahLst/>
              <a:cxnLst/>
              <a:rect r="r" b="b" t="t" l="l"/>
              <a:pathLst>
                <a:path h="1143000" w="8127950">
                  <a:moveTo>
                    <a:pt x="0" y="0"/>
                  </a:moveTo>
                  <a:lnTo>
                    <a:pt x="8127950" y="0"/>
                  </a:lnTo>
                  <a:lnTo>
                    <a:pt x="812795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8127949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Limited bilingual support in learning platforms</a:t>
              </a:r>
            </a:p>
          </p:txBody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800100" y="6029326"/>
            <a:ext cx="285750" cy="285750"/>
            <a:chOff x="0" y="0"/>
            <a:chExt cx="381000" cy="381000"/>
          </a:xfrm>
        </p:grpSpPr>
        <p:sp>
          <p:nvSpPr>
            <p:cNvPr name="Freeform 32" id="32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257300" y="5743576"/>
            <a:ext cx="6095962" cy="857250"/>
            <a:chOff x="0" y="0"/>
            <a:chExt cx="8127949" cy="1143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7950" cy="1143000"/>
            </a:xfrm>
            <a:custGeom>
              <a:avLst/>
              <a:gdLst/>
              <a:ahLst/>
              <a:cxnLst/>
              <a:rect r="r" b="b" t="t" l="l"/>
              <a:pathLst>
                <a:path h="1143000" w="8127950">
                  <a:moveTo>
                    <a:pt x="0" y="0"/>
                  </a:moveTo>
                  <a:lnTo>
                    <a:pt x="8127950" y="0"/>
                  </a:lnTo>
                  <a:lnTo>
                    <a:pt x="812795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0"/>
              <a:ext cx="8127949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Static Q&amp;A apps can't adapt to student-specific needs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591838" y="1571626"/>
            <a:ext cx="7238962" cy="8258176"/>
            <a:chOff x="0" y="0"/>
            <a:chExt cx="9651949" cy="1101090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652000" cy="11010900"/>
            </a:xfrm>
            <a:custGeom>
              <a:avLst/>
              <a:gdLst/>
              <a:ahLst/>
              <a:cxnLst/>
              <a:rect r="r" b="b" t="t" l="l"/>
              <a:pathLst>
                <a:path h="11010900" w="9652000">
                  <a:moveTo>
                    <a:pt x="0" y="0"/>
                  </a:moveTo>
                  <a:lnTo>
                    <a:pt x="9652000" y="0"/>
                  </a:lnTo>
                  <a:lnTo>
                    <a:pt x="9652000" y="11010900"/>
                  </a:lnTo>
                  <a:lnTo>
                    <a:pt x="0" y="11010900"/>
                  </a:lnTo>
                  <a:close/>
                </a:path>
              </a:pathLst>
            </a:custGeom>
            <a:solidFill>
              <a:srgbClr val="28A745">
                <a:alpha val="3922"/>
              </a:srgbClr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0591838" y="1571626"/>
            <a:ext cx="57150" cy="8258176"/>
            <a:chOff x="0" y="0"/>
            <a:chExt cx="76200" cy="1101090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6200" cy="11010900"/>
            </a:xfrm>
            <a:custGeom>
              <a:avLst/>
              <a:gdLst/>
              <a:ahLst/>
              <a:cxnLst/>
              <a:rect r="r" b="b" t="t" l="l"/>
              <a:pathLst>
                <a:path h="11010900" w="76200">
                  <a:moveTo>
                    <a:pt x="0" y="0"/>
                  </a:moveTo>
                  <a:lnTo>
                    <a:pt x="76200" y="0"/>
                  </a:lnTo>
                  <a:lnTo>
                    <a:pt x="76200" y="11010900"/>
                  </a:lnTo>
                  <a:lnTo>
                    <a:pt x="0" y="11010900"/>
                  </a:lnTo>
                  <a:close/>
                </a:path>
              </a:pathLst>
            </a:custGeom>
            <a:solidFill>
              <a:srgbClr val="28A745"/>
            </a:solid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10934738" y="2000250"/>
            <a:ext cx="257176" cy="342900"/>
            <a:chOff x="0" y="0"/>
            <a:chExt cx="342901" cy="457200"/>
          </a:xfrm>
        </p:grpSpPr>
        <p:sp>
          <p:nvSpPr>
            <p:cNvPr name="Freeform 41" id="41" descr="preencoded.png"/>
            <p:cNvSpPr/>
            <p:nvPr/>
          </p:nvSpPr>
          <p:spPr>
            <a:xfrm flipH="false" flipV="false" rot="0">
              <a:off x="0" y="0"/>
              <a:ext cx="342900" cy="457200"/>
            </a:xfrm>
            <a:custGeom>
              <a:avLst/>
              <a:gdLst/>
              <a:ahLst/>
              <a:cxnLst/>
              <a:rect r="r" b="b" t="t" l="l"/>
              <a:pathLst>
                <a:path h="4572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777" t="0" r="-2777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1306212" y="1914526"/>
            <a:ext cx="2432446" cy="514350"/>
            <a:chOff x="0" y="0"/>
            <a:chExt cx="3243261" cy="685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3243261" cy="685800"/>
            </a:xfrm>
            <a:custGeom>
              <a:avLst/>
              <a:gdLst/>
              <a:ahLst/>
              <a:cxnLst/>
              <a:rect r="r" b="b" t="t" l="l"/>
              <a:pathLst>
                <a:path h="685800" w="3243261">
                  <a:moveTo>
                    <a:pt x="0" y="0"/>
                  </a:moveTo>
                  <a:lnTo>
                    <a:pt x="3243261" y="0"/>
                  </a:lnTo>
                  <a:lnTo>
                    <a:pt x="3243261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3243261" cy="7143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FFD95A"/>
                  </a:solidFill>
                  <a:latin typeface="Poppins"/>
                  <a:ea typeface="Poppins"/>
                  <a:cs typeface="Poppins"/>
                  <a:sym typeface="Poppins"/>
                </a:rPr>
                <a:t> Opportunities </a:t>
              </a:r>
            </a:p>
          </p:txBody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10934738" y="2943226"/>
            <a:ext cx="285750" cy="285750"/>
            <a:chOff x="0" y="0"/>
            <a:chExt cx="381000" cy="381000"/>
          </a:xfrm>
        </p:grpSpPr>
        <p:sp>
          <p:nvSpPr>
            <p:cNvPr name="Freeform 46" id="46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500" t="0" r="-2500" b="0"/>
              </a:stretch>
            </a:blip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11391938" y="2657476"/>
            <a:ext cx="6095962" cy="857250"/>
            <a:chOff x="0" y="0"/>
            <a:chExt cx="8127949" cy="11430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7950" cy="1143000"/>
            </a:xfrm>
            <a:custGeom>
              <a:avLst/>
              <a:gdLst/>
              <a:ahLst/>
              <a:cxnLst/>
              <a:rect r="r" b="b" t="t" l="l"/>
              <a:pathLst>
                <a:path h="1143000" w="8127950">
                  <a:moveTo>
                    <a:pt x="0" y="0"/>
                  </a:moveTo>
                  <a:lnTo>
                    <a:pt x="8127950" y="0"/>
                  </a:lnTo>
                  <a:lnTo>
                    <a:pt x="812795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0"/>
              <a:ext cx="8127949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AI can unify docs, internet, and curated exam content</a:t>
              </a:r>
            </a:p>
          </p:txBody>
        </p:sp>
      </p:grpSp>
      <p:grpSp>
        <p:nvGrpSpPr>
          <p:cNvPr name="Group 50" id="50"/>
          <p:cNvGrpSpPr>
            <a:grpSpLocks noChangeAspect="true"/>
          </p:cNvGrpSpPr>
          <p:nvPr/>
        </p:nvGrpSpPr>
        <p:grpSpPr>
          <a:xfrm rot="0">
            <a:off x="10934738" y="3971926"/>
            <a:ext cx="285750" cy="285750"/>
            <a:chOff x="0" y="0"/>
            <a:chExt cx="381000" cy="381000"/>
          </a:xfrm>
        </p:grpSpPr>
        <p:sp>
          <p:nvSpPr>
            <p:cNvPr name="Freeform 51" id="51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500" t="0" r="-2500" b="0"/>
              </a:stretch>
            </a:blip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11391938" y="3686176"/>
            <a:ext cx="6095962" cy="857250"/>
            <a:chOff x="0" y="0"/>
            <a:chExt cx="8127949" cy="11430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7950" cy="1143000"/>
            </a:xfrm>
            <a:custGeom>
              <a:avLst/>
              <a:gdLst/>
              <a:ahLst/>
              <a:cxnLst/>
              <a:rect r="r" b="b" t="t" l="l"/>
              <a:pathLst>
                <a:path h="1143000" w="8127950">
                  <a:moveTo>
                    <a:pt x="0" y="0"/>
                  </a:moveTo>
                  <a:lnTo>
                    <a:pt x="8127950" y="0"/>
                  </a:lnTo>
                  <a:lnTo>
                    <a:pt x="812795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0"/>
              <a:ext cx="8127949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Create personalized study plans based on student routines</a:t>
              </a:r>
            </a:p>
          </p:txBody>
        </p:sp>
      </p:grpSp>
      <p:grpSp>
        <p:nvGrpSpPr>
          <p:cNvPr name="Group 55" id="55"/>
          <p:cNvGrpSpPr>
            <a:grpSpLocks noChangeAspect="true"/>
          </p:cNvGrpSpPr>
          <p:nvPr/>
        </p:nvGrpSpPr>
        <p:grpSpPr>
          <a:xfrm rot="0">
            <a:off x="10934738" y="5000626"/>
            <a:ext cx="285750" cy="285750"/>
            <a:chOff x="0" y="0"/>
            <a:chExt cx="381000" cy="381000"/>
          </a:xfrm>
        </p:grpSpPr>
        <p:sp>
          <p:nvSpPr>
            <p:cNvPr name="Freeform 56" id="56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500" t="0" r="-2500" b="0"/>
              </a:stretch>
            </a:blip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11391938" y="4714876"/>
            <a:ext cx="6095962" cy="857250"/>
            <a:chOff x="0" y="0"/>
            <a:chExt cx="8127949" cy="11430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7950" cy="1143000"/>
            </a:xfrm>
            <a:custGeom>
              <a:avLst/>
              <a:gdLst/>
              <a:ahLst/>
              <a:cxnLst/>
              <a:rect r="r" b="b" t="t" l="l"/>
              <a:pathLst>
                <a:path h="1143000" w="8127950">
                  <a:moveTo>
                    <a:pt x="0" y="0"/>
                  </a:moveTo>
                  <a:lnTo>
                    <a:pt x="8127950" y="0"/>
                  </a:lnTo>
                  <a:lnTo>
                    <a:pt x="812795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0"/>
              <a:ext cx="8127949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Make learning bilingual, interactive, and engaging</a:t>
              </a:r>
            </a:p>
          </p:txBody>
        </p:sp>
      </p:grpSp>
      <p:grpSp>
        <p:nvGrpSpPr>
          <p:cNvPr name="Group 60" id="60"/>
          <p:cNvGrpSpPr>
            <a:grpSpLocks noChangeAspect="true"/>
          </p:cNvGrpSpPr>
          <p:nvPr/>
        </p:nvGrpSpPr>
        <p:grpSpPr>
          <a:xfrm rot="0">
            <a:off x="10934738" y="6029326"/>
            <a:ext cx="285750" cy="285750"/>
            <a:chOff x="0" y="0"/>
            <a:chExt cx="381000" cy="381000"/>
          </a:xfrm>
        </p:grpSpPr>
        <p:sp>
          <p:nvSpPr>
            <p:cNvPr name="Freeform 61" id="61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500" t="0" r="-2500" b="0"/>
              </a:stretch>
            </a:blipFill>
          </p:spPr>
        </p:sp>
      </p:grpSp>
      <p:grpSp>
        <p:nvGrpSpPr>
          <p:cNvPr name="Group 62" id="62"/>
          <p:cNvGrpSpPr/>
          <p:nvPr/>
        </p:nvGrpSpPr>
        <p:grpSpPr>
          <a:xfrm rot="0">
            <a:off x="11391938" y="5743576"/>
            <a:ext cx="6095962" cy="857250"/>
            <a:chOff x="0" y="0"/>
            <a:chExt cx="8127949" cy="11430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127950" cy="1143000"/>
            </a:xfrm>
            <a:custGeom>
              <a:avLst/>
              <a:gdLst/>
              <a:ahLst/>
              <a:cxnLst/>
              <a:rect r="r" b="b" t="t" l="l"/>
              <a:pathLst>
                <a:path h="1143000" w="8127950">
                  <a:moveTo>
                    <a:pt x="0" y="0"/>
                  </a:moveTo>
                  <a:lnTo>
                    <a:pt x="8127950" y="0"/>
                  </a:lnTo>
                  <a:lnTo>
                    <a:pt x="812795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0"/>
              <a:ext cx="8127949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Support large-scale adoption across multiple exams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2912661" y="9243288"/>
            <a:ext cx="5375339" cy="1043712"/>
            <a:chOff x="0" y="0"/>
            <a:chExt cx="7167119" cy="1391616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7167118" cy="1391666"/>
            </a:xfrm>
            <a:custGeom>
              <a:avLst/>
              <a:gdLst/>
              <a:ahLst/>
              <a:cxnLst/>
              <a:rect r="r" b="b" t="t" l="l"/>
              <a:pathLst>
                <a:path h="1391666" w="7167118">
                  <a:moveTo>
                    <a:pt x="0" y="0"/>
                  </a:moveTo>
                  <a:lnTo>
                    <a:pt x="7167118" y="0"/>
                  </a:lnTo>
                  <a:lnTo>
                    <a:pt x="7167118" y="1391666"/>
                  </a:lnTo>
                  <a:lnTo>
                    <a:pt x="0" y="1391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67" r="0" b="-164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186362" y="762000"/>
            <a:ext cx="9382794" cy="804539"/>
            <a:chOff x="0" y="0"/>
            <a:chExt cx="12510392" cy="10727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10392" cy="1072718"/>
            </a:xfrm>
            <a:custGeom>
              <a:avLst/>
              <a:gdLst/>
              <a:ahLst/>
              <a:cxnLst/>
              <a:rect r="r" b="b" t="t" l="l"/>
              <a:pathLst>
                <a:path h="1072718" w="12510392">
                  <a:moveTo>
                    <a:pt x="0" y="0"/>
                  </a:moveTo>
                  <a:lnTo>
                    <a:pt x="12510392" y="0"/>
                  </a:lnTo>
                  <a:lnTo>
                    <a:pt x="12510392" y="1072718"/>
                  </a:lnTo>
                  <a:lnTo>
                    <a:pt x="0" y="1072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12510392" cy="10631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860"/>
                </a:lnSpc>
              </a:pPr>
              <a:r>
                <a:rPr lang="en-US" sz="405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Preliminary Solution Concept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943100" y="2843212"/>
            <a:ext cx="5715000" cy="5715000"/>
            <a:chOff x="0" y="0"/>
            <a:chExt cx="7620000" cy="762000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76200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7620000">
                  <a:moveTo>
                    <a:pt x="0" y="0"/>
                  </a:moveTo>
                  <a:lnTo>
                    <a:pt x="7620000" y="0"/>
                  </a:lnTo>
                  <a:lnTo>
                    <a:pt x="7620000" y="7620000"/>
                  </a:lnTo>
                  <a:lnTo>
                    <a:pt x="0" y="762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20338" y="2428874"/>
            <a:ext cx="7238962" cy="6543676"/>
            <a:chOff x="0" y="0"/>
            <a:chExt cx="9651949" cy="87249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652000" cy="8724900"/>
            </a:xfrm>
            <a:custGeom>
              <a:avLst/>
              <a:gdLst/>
              <a:ahLst/>
              <a:cxnLst/>
              <a:rect r="r" b="b" t="t" l="l"/>
              <a:pathLst>
                <a:path h="8724900" w="9652000">
                  <a:moveTo>
                    <a:pt x="0" y="0"/>
                  </a:moveTo>
                  <a:lnTo>
                    <a:pt x="9652000" y="0"/>
                  </a:lnTo>
                  <a:lnTo>
                    <a:pt x="9652000" y="8724900"/>
                  </a:lnTo>
                  <a:lnTo>
                    <a:pt x="0" y="8724900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363238" y="2771774"/>
            <a:ext cx="6553162" cy="514350"/>
            <a:chOff x="0" y="0"/>
            <a:chExt cx="8737549" cy="685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37550" cy="685800"/>
            </a:xfrm>
            <a:custGeom>
              <a:avLst/>
              <a:gdLst/>
              <a:ahLst/>
              <a:cxnLst/>
              <a:rect r="r" b="b" t="t" l="l"/>
              <a:pathLst>
                <a:path h="685800" w="8737550">
                  <a:moveTo>
                    <a:pt x="0" y="0"/>
                  </a:moveTo>
                  <a:lnTo>
                    <a:pt x="8737550" y="0"/>
                  </a:lnTo>
                  <a:lnTo>
                    <a:pt x="8737550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8737549" cy="7143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FFD95A"/>
                  </a:solidFill>
                  <a:latin typeface="Poppins"/>
                  <a:ea typeface="Poppins"/>
                  <a:cs typeface="Poppins"/>
                  <a:sym typeface="Poppins"/>
                </a:rPr>
                <a:t>Study Buddy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363238" y="3514724"/>
            <a:ext cx="6553162" cy="857250"/>
            <a:chOff x="0" y="0"/>
            <a:chExt cx="8737549" cy="1143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737550" cy="1143000"/>
            </a:xfrm>
            <a:custGeom>
              <a:avLst/>
              <a:gdLst/>
              <a:ahLst/>
              <a:cxnLst/>
              <a:rect r="r" b="b" t="t" l="l"/>
              <a:pathLst>
                <a:path h="1143000" w="8737550">
                  <a:moveTo>
                    <a:pt x="0" y="0"/>
                  </a:moveTo>
                  <a:lnTo>
                    <a:pt x="8737550" y="0"/>
                  </a:lnTo>
                  <a:lnTo>
                    <a:pt x="873755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8737549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 chat-first platform (like ChatGPT but student-centric)</a:t>
              </a: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0363238" y="4786310"/>
            <a:ext cx="285750" cy="285750"/>
            <a:chOff x="0" y="0"/>
            <a:chExt cx="381000" cy="381000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00" t="0" r="-250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820438" y="4714874"/>
            <a:ext cx="4872930" cy="428626"/>
            <a:chOff x="0" y="0"/>
            <a:chExt cx="6497240" cy="57150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497240" cy="571501"/>
            </a:xfrm>
            <a:custGeom>
              <a:avLst/>
              <a:gdLst/>
              <a:ahLst/>
              <a:cxnLst/>
              <a:rect r="r" b="b" t="t" l="l"/>
              <a:pathLst>
                <a:path h="571501" w="6497240">
                  <a:moveTo>
                    <a:pt x="0" y="0"/>
                  </a:moveTo>
                  <a:lnTo>
                    <a:pt x="6497240" y="0"/>
                  </a:lnTo>
                  <a:lnTo>
                    <a:pt x="6497240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6497240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One chat window for all study needs</a:t>
              </a:r>
            </a:p>
          </p:txBody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0363238" y="5657848"/>
            <a:ext cx="285750" cy="285750"/>
            <a:chOff x="0" y="0"/>
            <a:chExt cx="381000" cy="3810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500" t="0" r="-250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820438" y="5372098"/>
            <a:ext cx="6095962" cy="857250"/>
            <a:chOff x="0" y="0"/>
            <a:chExt cx="8127949" cy="1143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7950" cy="1143000"/>
            </a:xfrm>
            <a:custGeom>
              <a:avLst/>
              <a:gdLst/>
              <a:ahLst/>
              <a:cxnLst/>
              <a:rect r="r" b="b" t="t" l="l"/>
              <a:pathLst>
                <a:path h="1143000" w="8127950">
                  <a:moveTo>
                    <a:pt x="0" y="0"/>
                  </a:moveTo>
                  <a:lnTo>
                    <a:pt x="8127950" y="0"/>
                  </a:lnTo>
                  <a:lnTo>
                    <a:pt x="812795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8127949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Modes: Docs Mode, Internet Mode, Exam Mode</a:t>
              </a:r>
            </a:p>
          </p:txBody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10363238" y="6743698"/>
            <a:ext cx="285750" cy="285750"/>
            <a:chOff x="0" y="0"/>
            <a:chExt cx="381000" cy="381000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500" t="0" r="-250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820438" y="6457948"/>
            <a:ext cx="6095962" cy="857250"/>
            <a:chOff x="0" y="0"/>
            <a:chExt cx="8127949" cy="1143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7950" cy="1143000"/>
            </a:xfrm>
            <a:custGeom>
              <a:avLst/>
              <a:gdLst/>
              <a:ahLst/>
              <a:cxnLst/>
              <a:rect r="r" b="b" t="t" l="l"/>
              <a:pathLst>
                <a:path h="1143000" w="8127950">
                  <a:moveTo>
                    <a:pt x="0" y="0"/>
                  </a:moveTo>
                  <a:lnTo>
                    <a:pt x="8127950" y="0"/>
                  </a:lnTo>
                  <a:lnTo>
                    <a:pt x="812795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8127949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Personalized onboarding → generates planners and adaptive strategies</a:t>
              </a:r>
            </a:p>
          </p:txBody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0363238" y="7829548"/>
            <a:ext cx="357188" cy="285750"/>
            <a:chOff x="0" y="0"/>
            <a:chExt cx="476251" cy="3810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476250" cy="381000"/>
            </a:xfrm>
            <a:custGeom>
              <a:avLst/>
              <a:gdLst/>
              <a:ahLst/>
              <a:cxnLst/>
              <a:rect r="r" b="b" t="t" l="l"/>
              <a:pathLst>
                <a:path h="381000" w="476250">
                  <a:moveTo>
                    <a:pt x="0" y="0"/>
                  </a:moveTo>
                  <a:lnTo>
                    <a:pt x="476250" y="0"/>
                  </a:lnTo>
                  <a:lnTo>
                    <a:pt x="4762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999" t="0" r="-200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0891874" y="7543798"/>
            <a:ext cx="6024526" cy="857250"/>
            <a:chOff x="0" y="0"/>
            <a:chExt cx="8032701" cy="11430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032701" cy="1143000"/>
            </a:xfrm>
            <a:custGeom>
              <a:avLst/>
              <a:gdLst/>
              <a:ahLst/>
              <a:cxnLst/>
              <a:rect r="r" b="b" t="t" l="l"/>
              <a:pathLst>
                <a:path h="1143000" w="8032701">
                  <a:moveTo>
                    <a:pt x="0" y="0"/>
                  </a:moveTo>
                  <a:lnTo>
                    <a:pt x="8032701" y="0"/>
                  </a:lnTo>
                  <a:lnTo>
                    <a:pt x="8032701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0"/>
              <a:ext cx="8032701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Bilingual (English + Hindi), voice &amp; text support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2912661" y="9243288"/>
            <a:ext cx="5375339" cy="1043712"/>
            <a:chOff x="0" y="0"/>
            <a:chExt cx="7167119" cy="139161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167118" cy="1391666"/>
            </a:xfrm>
            <a:custGeom>
              <a:avLst/>
              <a:gdLst/>
              <a:ahLst/>
              <a:cxnLst/>
              <a:rect r="r" b="b" t="t" l="l"/>
              <a:pathLst>
                <a:path h="1391666" w="7167118">
                  <a:moveTo>
                    <a:pt x="0" y="0"/>
                  </a:moveTo>
                  <a:lnTo>
                    <a:pt x="7167118" y="0"/>
                  </a:lnTo>
                  <a:lnTo>
                    <a:pt x="7167118" y="1391666"/>
                  </a:lnTo>
                  <a:lnTo>
                    <a:pt x="0" y="1391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67" r="0" b="-164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822219" y="309887"/>
            <a:ext cx="10254956" cy="804539"/>
            <a:chOff x="0" y="0"/>
            <a:chExt cx="13673275" cy="10727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73275" cy="1072718"/>
            </a:xfrm>
            <a:custGeom>
              <a:avLst/>
              <a:gdLst/>
              <a:ahLst/>
              <a:cxnLst/>
              <a:rect r="r" b="b" t="t" l="l"/>
              <a:pathLst>
                <a:path h="1072718" w="13673275">
                  <a:moveTo>
                    <a:pt x="0" y="0"/>
                  </a:moveTo>
                  <a:lnTo>
                    <a:pt x="13673275" y="0"/>
                  </a:lnTo>
                  <a:lnTo>
                    <a:pt x="13673275" y="1072718"/>
                  </a:lnTo>
                  <a:lnTo>
                    <a:pt x="0" y="1072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13673275" cy="10631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860"/>
                </a:lnSpc>
              </a:pPr>
              <a:r>
                <a:rPr lang="en-US" sz="405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Key Features &amp; Functionalities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515225" y="1371601"/>
            <a:ext cx="3257550" cy="3257550"/>
            <a:chOff x="0" y="0"/>
            <a:chExt cx="3810000" cy="381000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381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3810000">
                  <a:moveTo>
                    <a:pt x="0" y="0"/>
                  </a:moveTo>
                  <a:lnTo>
                    <a:pt x="3810000" y="0"/>
                  </a:lnTo>
                  <a:lnTo>
                    <a:pt x="3810000" y="3810000"/>
                  </a:lnTo>
                  <a:lnTo>
                    <a:pt x="0" y="381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457200" y="4907756"/>
            <a:ext cx="428626" cy="342900"/>
            <a:chOff x="0" y="0"/>
            <a:chExt cx="571501" cy="457200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571500" cy="457200"/>
            </a:xfrm>
            <a:custGeom>
              <a:avLst/>
              <a:gdLst/>
              <a:ahLst/>
              <a:cxnLst/>
              <a:rect r="r" b="b" t="t" l="l"/>
              <a:pathLst>
                <a:path h="4572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083" r="0" b="-2083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57276" y="4886326"/>
            <a:ext cx="7915276" cy="428626"/>
            <a:chOff x="0" y="0"/>
            <a:chExt cx="10553701" cy="5715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553702" cy="571501"/>
            </a:xfrm>
            <a:custGeom>
              <a:avLst/>
              <a:gdLst/>
              <a:ahLst/>
              <a:cxnLst/>
              <a:rect r="r" b="b" t="t" l="l"/>
              <a:pathLst>
                <a:path h="571501" w="10553702">
                  <a:moveTo>
                    <a:pt x="0" y="0"/>
                  </a:moveTo>
                  <a:lnTo>
                    <a:pt x="10553702" y="0"/>
                  </a:lnTo>
                  <a:lnTo>
                    <a:pt x="10553702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0553701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 b="true">
                  <a:solidFill>
                    <a:srgbClr val="FFD95A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Chat Interface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57276" y="5372100"/>
            <a:ext cx="7915276" cy="428626"/>
            <a:chOff x="0" y="0"/>
            <a:chExt cx="10553701" cy="5715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553702" cy="571501"/>
            </a:xfrm>
            <a:custGeom>
              <a:avLst/>
              <a:gdLst/>
              <a:ahLst/>
              <a:cxnLst/>
              <a:rect r="r" b="b" t="t" l="l"/>
              <a:pathLst>
                <a:path h="571501" w="10553702">
                  <a:moveTo>
                    <a:pt x="0" y="0"/>
                  </a:moveTo>
                  <a:lnTo>
                    <a:pt x="10553702" y="0"/>
                  </a:lnTo>
                  <a:lnTo>
                    <a:pt x="10553702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0553701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Student-first UI, intuitive like ChatGPT</a:t>
              </a: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315450" y="4907756"/>
            <a:ext cx="257176" cy="342900"/>
            <a:chOff x="0" y="0"/>
            <a:chExt cx="342901" cy="457200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342900" cy="457200"/>
            </a:xfrm>
            <a:custGeom>
              <a:avLst/>
              <a:gdLst/>
              <a:ahLst/>
              <a:cxnLst/>
              <a:rect r="r" b="b" t="t" l="l"/>
              <a:pathLst>
                <a:path h="4572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083" r="0" b="-2083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744076" y="4886326"/>
            <a:ext cx="8086726" cy="428626"/>
            <a:chOff x="0" y="0"/>
            <a:chExt cx="10782301" cy="57150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82302" cy="571501"/>
            </a:xfrm>
            <a:custGeom>
              <a:avLst/>
              <a:gdLst/>
              <a:ahLst/>
              <a:cxnLst/>
              <a:rect r="r" b="b" t="t" l="l"/>
              <a:pathLst>
                <a:path h="571501" w="10782302">
                  <a:moveTo>
                    <a:pt x="0" y="0"/>
                  </a:moveTo>
                  <a:lnTo>
                    <a:pt x="10782302" y="0"/>
                  </a:lnTo>
                  <a:lnTo>
                    <a:pt x="10782302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10782301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 b="true">
                  <a:solidFill>
                    <a:srgbClr val="FFD95A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Docs Support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744076" y="5372100"/>
            <a:ext cx="8086726" cy="428626"/>
            <a:chOff x="0" y="0"/>
            <a:chExt cx="10782301" cy="5715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782302" cy="571501"/>
            </a:xfrm>
            <a:custGeom>
              <a:avLst/>
              <a:gdLst/>
              <a:ahLst/>
              <a:cxnLst/>
              <a:rect r="r" b="b" t="t" l="l"/>
              <a:pathLst>
                <a:path h="571501" w="10782302">
                  <a:moveTo>
                    <a:pt x="0" y="0"/>
                  </a:moveTo>
                  <a:lnTo>
                    <a:pt x="10782302" y="0"/>
                  </a:lnTo>
                  <a:lnTo>
                    <a:pt x="10782302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10782301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Upload PDFs/notes, instant retrieval with OCR/ASR</a:t>
              </a:r>
            </a:p>
          </p:txBody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457200" y="6393656"/>
            <a:ext cx="342900" cy="342900"/>
            <a:chOff x="0" y="0"/>
            <a:chExt cx="457200" cy="457200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457200" cy="457200"/>
            </a:xfrm>
            <a:custGeom>
              <a:avLst/>
              <a:gdLst/>
              <a:ahLst/>
              <a:cxnLst/>
              <a:rect r="r" b="b" t="t" l="l"/>
              <a:pathLst>
                <a:path h="4572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083" r="0" b="-2083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71550" y="6372226"/>
            <a:ext cx="8001000" cy="428626"/>
            <a:chOff x="0" y="0"/>
            <a:chExt cx="10668000" cy="57150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668000" cy="571501"/>
            </a:xfrm>
            <a:custGeom>
              <a:avLst/>
              <a:gdLst/>
              <a:ahLst/>
              <a:cxnLst/>
              <a:rect r="r" b="b" t="t" l="l"/>
              <a:pathLst>
                <a:path h="571501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0"/>
              <a:ext cx="10668000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 b="true">
                  <a:solidFill>
                    <a:srgbClr val="FFD95A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Internet Search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71550" y="6858000"/>
            <a:ext cx="8001000" cy="428626"/>
            <a:chOff x="0" y="0"/>
            <a:chExt cx="10668000" cy="57150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668000" cy="571501"/>
            </a:xfrm>
            <a:custGeom>
              <a:avLst/>
              <a:gdLst/>
              <a:ahLst/>
              <a:cxnLst/>
              <a:rect r="r" b="b" t="t" l="l"/>
              <a:pathLst>
                <a:path h="571501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0"/>
              <a:ext cx="10668000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Toggle web integration for fresh updates</a:t>
              </a:r>
            </a:p>
          </p:txBody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9315450" y="6393656"/>
            <a:ext cx="300038" cy="342900"/>
            <a:chOff x="0" y="0"/>
            <a:chExt cx="400051" cy="457200"/>
          </a:xfrm>
        </p:grpSpPr>
        <p:sp>
          <p:nvSpPr>
            <p:cNvPr name="Freeform 34" id="34" descr="preencoded.png"/>
            <p:cNvSpPr/>
            <p:nvPr/>
          </p:nvSpPr>
          <p:spPr>
            <a:xfrm flipH="false" flipV="false" rot="0">
              <a:off x="0" y="0"/>
              <a:ext cx="400050" cy="457200"/>
            </a:xfrm>
            <a:custGeom>
              <a:avLst/>
              <a:gdLst/>
              <a:ahLst/>
              <a:cxnLst/>
              <a:rect r="r" b="b" t="t" l="l"/>
              <a:pathLst>
                <a:path h="457200" w="400050">
                  <a:moveTo>
                    <a:pt x="0" y="0"/>
                  </a:moveTo>
                  <a:lnTo>
                    <a:pt x="400050" y="0"/>
                  </a:lnTo>
                  <a:lnTo>
                    <a:pt x="40005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083" r="0" b="-2083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9786938" y="6372226"/>
            <a:ext cx="8043862" cy="428626"/>
            <a:chOff x="0" y="0"/>
            <a:chExt cx="10725149" cy="57150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725149" cy="571501"/>
            </a:xfrm>
            <a:custGeom>
              <a:avLst/>
              <a:gdLst/>
              <a:ahLst/>
              <a:cxnLst/>
              <a:rect r="r" b="b" t="t" l="l"/>
              <a:pathLst>
                <a:path h="571501" w="10725149">
                  <a:moveTo>
                    <a:pt x="0" y="0"/>
                  </a:moveTo>
                  <a:lnTo>
                    <a:pt x="10725149" y="0"/>
                  </a:lnTo>
                  <a:lnTo>
                    <a:pt x="10725149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0"/>
              <a:ext cx="10725149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 b="true">
                  <a:solidFill>
                    <a:srgbClr val="FFD95A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Exam Knowledge Base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786938" y="6858000"/>
            <a:ext cx="8043862" cy="428626"/>
            <a:chOff x="0" y="0"/>
            <a:chExt cx="10725149" cy="57150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725149" cy="571501"/>
            </a:xfrm>
            <a:custGeom>
              <a:avLst/>
              <a:gdLst/>
              <a:ahLst/>
              <a:cxnLst/>
              <a:rect r="r" b="b" t="t" l="l"/>
              <a:pathLst>
                <a:path h="571501" w="10725149">
                  <a:moveTo>
                    <a:pt x="0" y="0"/>
                  </a:moveTo>
                  <a:lnTo>
                    <a:pt x="10725149" y="0"/>
                  </a:lnTo>
                  <a:lnTo>
                    <a:pt x="10725149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0"/>
              <a:ext cx="10725149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Admin-curated PYQs, syllabus updates, notices</a:t>
              </a:r>
            </a:p>
          </p:txBody>
        </p:sp>
      </p:grp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457200" y="7879556"/>
            <a:ext cx="428626" cy="342900"/>
            <a:chOff x="0" y="0"/>
            <a:chExt cx="571501" cy="457200"/>
          </a:xfrm>
        </p:grpSpPr>
        <p:sp>
          <p:nvSpPr>
            <p:cNvPr name="Freeform 42" id="42" descr="preencoded.png"/>
            <p:cNvSpPr/>
            <p:nvPr/>
          </p:nvSpPr>
          <p:spPr>
            <a:xfrm flipH="false" flipV="false" rot="0">
              <a:off x="0" y="0"/>
              <a:ext cx="571500" cy="457200"/>
            </a:xfrm>
            <a:custGeom>
              <a:avLst/>
              <a:gdLst/>
              <a:ahLst/>
              <a:cxnLst/>
              <a:rect r="r" b="b" t="t" l="l"/>
              <a:pathLst>
                <a:path h="4572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2083" r="0" b="-2083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057276" y="7858126"/>
            <a:ext cx="7915276" cy="428626"/>
            <a:chOff x="0" y="0"/>
            <a:chExt cx="10553701" cy="571501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0553702" cy="571501"/>
            </a:xfrm>
            <a:custGeom>
              <a:avLst/>
              <a:gdLst/>
              <a:ahLst/>
              <a:cxnLst/>
              <a:rect r="r" b="b" t="t" l="l"/>
              <a:pathLst>
                <a:path h="571501" w="10553702">
                  <a:moveTo>
                    <a:pt x="0" y="0"/>
                  </a:moveTo>
                  <a:lnTo>
                    <a:pt x="10553702" y="0"/>
                  </a:lnTo>
                  <a:lnTo>
                    <a:pt x="10553702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0"/>
              <a:ext cx="10553701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 b="true">
                  <a:solidFill>
                    <a:srgbClr val="FFD95A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Personalized Onboarding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057276" y="8343900"/>
            <a:ext cx="7915276" cy="428626"/>
            <a:chOff x="0" y="0"/>
            <a:chExt cx="10553701" cy="571501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0553702" cy="571501"/>
            </a:xfrm>
            <a:custGeom>
              <a:avLst/>
              <a:gdLst/>
              <a:ahLst/>
              <a:cxnLst/>
              <a:rect r="r" b="b" t="t" l="l"/>
              <a:pathLst>
                <a:path h="571501" w="10553702">
                  <a:moveTo>
                    <a:pt x="0" y="0"/>
                  </a:moveTo>
                  <a:lnTo>
                    <a:pt x="10553702" y="0"/>
                  </a:lnTo>
                  <a:lnTo>
                    <a:pt x="10553702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0"/>
              <a:ext cx="10553701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Student exam + routine → AI builds study strategies</a:t>
              </a:r>
            </a:p>
          </p:txBody>
        </p:sp>
      </p:grpSp>
      <p:grpSp>
        <p:nvGrpSpPr>
          <p:cNvPr name="Group 49" id="49"/>
          <p:cNvGrpSpPr>
            <a:grpSpLocks noChangeAspect="true"/>
          </p:cNvGrpSpPr>
          <p:nvPr/>
        </p:nvGrpSpPr>
        <p:grpSpPr>
          <a:xfrm rot="0">
            <a:off x="9315450" y="7879556"/>
            <a:ext cx="342900" cy="342900"/>
            <a:chOff x="0" y="0"/>
            <a:chExt cx="457200" cy="457200"/>
          </a:xfrm>
        </p:grpSpPr>
        <p:sp>
          <p:nvSpPr>
            <p:cNvPr name="Freeform 50" id="50" descr="preencoded.png"/>
            <p:cNvSpPr/>
            <p:nvPr/>
          </p:nvSpPr>
          <p:spPr>
            <a:xfrm flipH="false" flipV="false" rot="0">
              <a:off x="0" y="0"/>
              <a:ext cx="457200" cy="457200"/>
            </a:xfrm>
            <a:custGeom>
              <a:avLst/>
              <a:gdLst/>
              <a:ahLst/>
              <a:cxnLst/>
              <a:rect r="r" b="b" t="t" l="l"/>
              <a:pathLst>
                <a:path h="4572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2083" r="0" b="-2083"/>
              </a:stretch>
            </a:blip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9829800" y="7858126"/>
            <a:ext cx="8001000" cy="428626"/>
            <a:chOff x="0" y="0"/>
            <a:chExt cx="10668000" cy="571501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0668000" cy="571501"/>
            </a:xfrm>
            <a:custGeom>
              <a:avLst/>
              <a:gdLst/>
              <a:ahLst/>
              <a:cxnLst/>
              <a:rect r="r" b="b" t="t" l="l"/>
              <a:pathLst>
                <a:path h="571501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0"/>
              <a:ext cx="10668000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 b="true">
                  <a:solidFill>
                    <a:srgbClr val="FFD95A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Future Features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9829800" y="8343900"/>
            <a:ext cx="8001000" cy="428626"/>
            <a:chOff x="0" y="0"/>
            <a:chExt cx="10668000" cy="571501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0668000" cy="571501"/>
            </a:xfrm>
            <a:custGeom>
              <a:avLst/>
              <a:gdLst/>
              <a:ahLst/>
              <a:cxnLst/>
              <a:rect r="r" b="b" t="t" l="l"/>
              <a:pathLst>
                <a:path h="571501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0"/>
              <a:ext cx="10668000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AI planners, flashcards, mind maps, group study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2912661" y="9243288"/>
            <a:ext cx="5375339" cy="1043712"/>
            <a:chOff x="0" y="0"/>
            <a:chExt cx="7167119" cy="1391616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7167118" cy="1391666"/>
            </a:xfrm>
            <a:custGeom>
              <a:avLst/>
              <a:gdLst/>
              <a:ahLst/>
              <a:cxnLst/>
              <a:rect r="r" b="b" t="t" l="l"/>
              <a:pathLst>
                <a:path h="1391666" w="7167118">
                  <a:moveTo>
                    <a:pt x="0" y="0"/>
                  </a:moveTo>
                  <a:lnTo>
                    <a:pt x="7167118" y="0"/>
                  </a:lnTo>
                  <a:lnTo>
                    <a:pt x="7167118" y="1391666"/>
                  </a:lnTo>
                  <a:lnTo>
                    <a:pt x="0" y="1391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167" r="0" b="-164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638216" y="367037"/>
            <a:ext cx="8297443" cy="804539"/>
            <a:chOff x="0" y="0"/>
            <a:chExt cx="11063258" cy="10727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63258" cy="1072718"/>
            </a:xfrm>
            <a:custGeom>
              <a:avLst/>
              <a:gdLst/>
              <a:ahLst/>
              <a:cxnLst/>
              <a:rect r="r" b="b" t="t" l="l"/>
              <a:pathLst>
                <a:path h="1072718" w="11063258">
                  <a:moveTo>
                    <a:pt x="0" y="0"/>
                  </a:moveTo>
                  <a:lnTo>
                    <a:pt x="11063258" y="0"/>
                  </a:lnTo>
                  <a:lnTo>
                    <a:pt x="11063258" y="1072718"/>
                  </a:lnTo>
                  <a:lnTo>
                    <a:pt x="0" y="1072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11063258" cy="10631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860"/>
                </a:lnSpc>
              </a:pPr>
              <a:r>
                <a:rPr lang="en-US" sz="405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Target Users &amp; Use Cases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858000" y="1571626"/>
            <a:ext cx="4572000" cy="4572000"/>
            <a:chOff x="0" y="0"/>
            <a:chExt cx="6096000" cy="609600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6096000" cy="6096000"/>
            </a:xfrm>
            <a:custGeom>
              <a:avLst/>
              <a:gdLst/>
              <a:ahLst/>
              <a:cxnLst/>
              <a:rect r="r" b="b" t="t" l="l"/>
              <a:pathLst>
                <a:path h="60960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6096000"/>
                  </a:lnTo>
                  <a:lnTo>
                    <a:pt x="0" y="609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457200" y="6327465"/>
            <a:ext cx="17373600" cy="3714750"/>
            <a:chOff x="0" y="0"/>
            <a:chExt cx="23164800" cy="4953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164800" cy="4953000"/>
            </a:xfrm>
            <a:custGeom>
              <a:avLst/>
              <a:gdLst/>
              <a:ahLst/>
              <a:cxnLst/>
              <a:rect r="r" b="b" t="t" l="l"/>
              <a:pathLst>
                <a:path h="4953000" w="23164800">
                  <a:moveTo>
                    <a:pt x="0" y="0"/>
                  </a:moveTo>
                  <a:lnTo>
                    <a:pt x="23164800" y="0"/>
                  </a:lnTo>
                  <a:lnTo>
                    <a:pt x="23164800" y="4953000"/>
                  </a:lnTo>
                  <a:lnTo>
                    <a:pt x="0" y="4953000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00100" y="6670365"/>
            <a:ext cx="16687800" cy="514350"/>
            <a:chOff x="0" y="0"/>
            <a:chExt cx="22250400" cy="685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250400" cy="685800"/>
            </a:xfrm>
            <a:custGeom>
              <a:avLst/>
              <a:gdLst/>
              <a:ahLst/>
              <a:cxnLst/>
              <a:rect r="r" b="b" t="t" l="l"/>
              <a:pathLst>
                <a:path h="685800" w="22250400">
                  <a:moveTo>
                    <a:pt x="0" y="0"/>
                  </a:moveTo>
                  <a:lnTo>
                    <a:pt x="22250400" y="0"/>
                  </a:lnTo>
                  <a:lnTo>
                    <a:pt x="22250400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2250400" cy="7143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FFD95A"/>
                  </a:solidFill>
                  <a:latin typeface="Poppins"/>
                  <a:ea typeface="Poppins"/>
                  <a:cs typeface="Poppins"/>
                  <a:sym typeface="Poppins"/>
                </a:rPr>
                <a:t>Key Use Cases</a:t>
              </a: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800100" y="7699065"/>
            <a:ext cx="214312" cy="285750"/>
            <a:chOff x="0" y="0"/>
            <a:chExt cx="285749" cy="3810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285750" cy="381000"/>
            </a:xfrm>
            <a:custGeom>
              <a:avLst/>
              <a:gdLst/>
              <a:ahLst/>
              <a:cxnLst/>
              <a:rect r="r" b="b" t="t" l="l"/>
              <a:pathLst>
                <a:path h="381000" w="285750">
                  <a:moveTo>
                    <a:pt x="0" y="0"/>
                  </a:moveTo>
                  <a:lnTo>
                    <a:pt x="285750" y="0"/>
                  </a:lnTo>
                  <a:lnTo>
                    <a:pt x="2857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85862" y="7627627"/>
            <a:ext cx="7073484" cy="428626"/>
            <a:chOff x="0" y="0"/>
            <a:chExt cx="9431312" cy="5715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431312" cy="571501"/>
            </a:xfrm>
            <a:custGeom>
              <a:avLst/>
              <a:gdLst/>
              <a:ahLst/>
              <a:cxnLst/>
              <a:rect r="r" b="b" t="t" l="l"/>
              <a:pathLst>
                <a:path h="571501" w="9431312">
                  <a:moveTo>
                    <a:pt x="0" y="0"/>
                  </a:moveTo>
                  <a:lnTo>
                    <a:pt x="9431312" y="0"/>
                  </a:lnTo>
                  <a:lnTo>
                    <a:pt x="9431312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9431312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Student uploads JEE notes → AI generates flashcards</a:t>
              </a:r>
            </a:p>
          </p:txBody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258300" y="7699065"/>
            <a:ext cx="250032" cy="285750"/>
            <a:chOff x="0" y="0"/>
            <a:chExt cx="333376" cy="38100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333375" cy="381000"/>
            </a:xfrm>
            <a:custGeom>
              <a:avLst/>
              <a:gdLst/>
              <a:ahLst/>
              <a:cxnLst/>
              <a:rect r="r" b="b" t="t" l="l"/>
              <a:pathLst>
                <a:path h="381000" w="333375">
                  <a:moveTo>
                    <a:pt x="0" y="0"/>
                  </a:moveTo>
                  <a:lnTo>
                    <a:pt x="333375" y="0"/>
                  </a:lnTo>
                  <a:lnTo>
                    <a:pt x="333375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428" t="0" r="-1428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679782" y="7413315"/>
            <a:ext cx="7808118" cy="857250"/>
            <a:chOff x="0" y="0"/>
            <a:chExt cx="10410824" cy="1143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10824" cy="1143000"/>
            </a:xfrm>
            <a:custGeom>
              <a:avLst/>
              <a:gdLst/>
              <a:ahLst/>
              <a:cxnLst/>
              <a:rect r="r" b="b" t="t" l="l"/>
              <a:pathLst>
                <a:path h="1143000" w="10410824">
                  <a:moveTo>
                    <a:pt x="0" y="0"/>
                  </a:moveTo>
                  <a:lnTo>
                    <a:pt x="10410824" y="0"/>
                  </a:lnTo>
                  <a:lnTo>
                    <a:pt x="10410824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10410824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Student asks: "Make me a 7-day revision plan" → AI builds micro-goals</a:t>
              </a:r>
            </a:p>
          </p:txBody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800100" y="8956365"/>
            <a:ext cx="285750" cy="285750"/>
            <a:chOff x="0" y="0"/>
            <a:chExt cx="381000" cy="3810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257300" y="8670615"/>
            <a:ext cx="7772400" cy="857250"/>
            <a:chOff x="0" y="0"/>
            <a:chExt cx="10363200" cy="1143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3632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0363200">
                  <a:moveTo>
                    <a:pt x="0" y="0"/>
                  </a:moveTo>
                  <a:lnTo>
                    <a:pt x="10363200" y="0"/>
                  </a:lnTo>
                  <a:lnTo>
                    <a:pt x="1036320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10363200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Student toggles Internet → gets latest exam notice with citation</a:t>
              </a:r>
            </a:p>
          </p:txBody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9258300" y="8956365"/>
            <a:ext cx="357188" cy="285750"/>
            <a:chOff x="0" y="0"/>
            <a:chExt cx="476251" cy="381000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476250" cy="381000"/>
            </a:xfrm>
            <a:custGeom>
              <a:avLst/>
              <a:gdLst/>
              <a:ahLst/>
              <a:cxnLst/>
              <a:rect r="r" b="b" t="t" l="l"/>
              <a:pathLst>
                <a:path h="381000" w="476250">
                  <a:moveTo>
                    <a:pt x="0" y="0"/>
                  </a:moveTo>
                  <a:lnTo>
                    <a:pt x="476250" y="0"/>
                  </a:lnTo>
                  <a:lnTo>
                    <a:pt x="4762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786938" y="8670615"/>
            <a:ext cx="7700962" cy="857250"/>
            <a:chOff x="0" y="0"/>
            <a:chExt cx="10267949" cy="1143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267949" cy="1143000"/>
            </a:xfrm>
            <a:custGeom>
              <a:avLst/>
              <a:gdLst/>
              <a:ahLst/>
              <a:cxnLst/>
              <a:rect r="r" b="b" t="t" l="l"/>
              <a:pathLst>
                <a:path h="1143000" w="10267949">
                  <a:moveTo>
                    <a:pt x="0" y="0"/>
                  </a:moveTo>
                  <a:lnTo>
                    <a:pt x="10267949" y="0"/>
                  </a:lnTo>
                  <a:lnTo>
                    <a:pt x="10267949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10267949" cy="1143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Group of students → AI summarizes and creates peer challenges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12661" y="9243288"/>
            <a:ext cx="5375339" cy="1043712"/>
            <a:chOff x="0" y="0"/>
            <a:chExt cx="7167119" cy="139161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167118" cy="1391666"/>
            </a:xfrm>
            <a:custGeom>
              <a:avLst/>
              <a:gdLst/>
              <a:ahLst/>
              <a:cxnLst/>
              <a:rect r="r" b="b" t="t" l="l"/>
              <a:pathLst>
                <a:path h="1391666" w="7167118">
                  <a:moveTo>
                    <a:pt x="0" y="0"/>
                  </a:moveTo>
                  <a:lnTo>
                    <a:pt x="7167118" y="0"/>
                  </a:lnTo>
                  <a:lnTo>
                    <a:pt x="7167118" y="1391666"/>
                  </a:lnTo>
                  <a:lnTo>
                    <a:pt x="0" y="1391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67" r="0" b="-164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14675" y="517414"/>
            <a:ext cx="5065771" cy="804539"/>
            <a:chOff x="0" y="0"/>
            <a:chExt cx="6754361" cy="10727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754361" cy="1072718"/>
            </a:xfrm>
            <a:custGeom>
              <a:avLst/>
              <a:gdLst/>
              <a:ahLst/>
              <a:cxnLst/>
              <a:rect r="r" b="b" t="t" l="l"/>
              <a:pathLst>
                <a:path h="1072718" w="6754361">
                  <a:moveTo>
                    <a:pt x="0" y="0"/>
                  </a:moveTo>
                  <a:lnTo>
                    <a:pt x="6754361" y="0"/>
                  </a:lnTo>
                  <a:lnTo>
                    <a:pt x="6754361" y="1072718"/>
                  </a:lnTo>
                  <a:lnTo>
                    <a:pt x="0" y="1072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6754361" cy="10631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860"/>
                </a:lnSpc>
              </a:pPr>
              <a:r>
                <a:rPr lang="en-US" sz="405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 &amp; Privacy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17960" y="2343051"/>
            <a:ext cx="8229600" cy="514350"/>
            <a:chOff x="0" y="0"/>
            <a:chExt cx="10972800" cy="685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972800" cy="685800"/>
            </a:xfrm>
            <a:custGeom>
              <a:avLst/>
              <a:gdLst/>
              <a:ahLst/>
              <a:cxnLst/>
              <a:rect r="r" b="b" t="t" l="l"/>
              <a:pathLst>
                <a:path h="685800" w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0972800" cy="7143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FFD95A"/>
                  </a:solidFill>
                  <a:latin typeface="Poppins"/>
                  <a:ea typeface="Poppins"/>
                  <a:cs typeface="Poppins"/>
                  <a:sym typeface="Poppins"/>
                </a:rPr>
                <a:t>Data Requirements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17960" y="3086001"/>
            <a:ext cx="8229600" cy="428626"/>
            <a:chOff x="0" y="0"/>
            <a:chExt cx="10972800" cy="5715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972800" cy="571501"/>
            </a:xfrm>
            <a:custGeom>
              <a:avLst/>
              <a:gdLst/>
              <a:ahLst/>
              <a:cxnLst/>
              <a:rect r="r" b="b" t="t" l="l"/>
              <a:pathLst>
                <a:path h="571501" w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0972800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• Uploaded notes and documents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17960" y="3686075"/>
            <a:ext cx="8229600" cy="428626"/>
            <a:chOff x="0" y="0"/>
            <a:chExt cx="10972800" cy="5715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972800" cy="571501"/>
            </a:xfrm>
            <a:custGeom>
              <a:avLst/>
              <a:gdLst/>
              <a:ahLst/>
              <a:cxnLst/>
              <a:rect r="r" b="b" t="t" l="l"/>
              <a:pathLst>
                <a:path h="571501" w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10972800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• Previous year papers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17960" y="4286151"/>
            <a:ext cx="8229600" cy="428626"/>
            <a:chOff x="0" y="0"/>
            <a:chExt cx="10972800" cy="5715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972800" cy="571501"/>
            </a:xfrm>
            <a:custGeom>
              <a:avLst/>
              <a:gdLst/>
              <a:ahLst/>
              <a:cxnLst/>
              <a:rect r="r" b="b" t="t" l="l"/>
              <a:pathLst>
                <a:path h="571501" w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10972800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• Exam notices and updates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17960" y="4886225"/>
            <a:ext cx="8229600" cy="428626"/>
            <a:chOff x="0" y="0"/>
            <a:chExt cx="10972800" cy="57150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972800" cy="571501"/>
            </a:xfrm>
            <a:custGeom>
              <a:avLst/>
              <a:gdLst/>
              <a:ahLst/>
              <a:cxnLst/>
              <a:rect r="r" b="b" t="t" l="l"/>
              <a:pathLst>
                <a:path h="571501" w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10972800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• Personal study routines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17960" y="5657751"/>
            <a:ext cx="8229600" cy="514350"/>
            <a:chOff x="0" y="0"/>
            <a:chExt cx="10972800" cy="685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972800" cy="685800"/>
            </a:xfrm>
            <a:custGeom>
              <a:avLst/>
              <a:gdLst/>
              <a:ahLst/>
              <a:cxnLst/>
              <a:rect r="r" b="b" t="t" l="l"/>
              <a:pathLst>
                <a:path h="685800" w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0972800" cy="7143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FFD95A"/>
                  </a:solidFill>
                  <a:latin typeface="Poppins"/>
                  <a:ea typeface="Poppins"/>
                  <a:cs typeface="Poppins"/>
                  <a:sym typeface="Poppins"/>
                </a:rPr>
                <a:t>Privacy Considerations</a:t>
              </a:r>
            </a:p>
          </p:txBody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417960" y="6443563"/>
            <a:ext cx="428626" cy="342900"/>
            <a:chOff x="0" y="0"/>
            <a:chExt cx="571501" cy="457200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571500" cy="457200"/>
            </a:xfrm>
            <a:custGeom>
              <a:avLst/>
              <a:gdLst/>
              <a:ahLst/>
              <a:cxnLst/>
              <a:rect r="r" b="b" t="t" l="l"/>
              <a:pathLst>
                <a:path h="4572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2075186" y="6400701"/>
            <a:ext cx="5304402" cy="428626"/>
            <a:chOff x="0" y="0"/>
            <a:chExt cx="7072536" cy="57150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072536" cy="571501"/>
            </a:xfrm>
            <a:custGeom>
              <a:avLst/>
              <a:gdLst/>
              <a:ahLst/>
              <a:cxnLst/>
              <a:rect r="r" b="b" t="t" l="l"/>
              <a:pathLst>
                <a:path h="571501" w="7072536">
                  <a:moveTo>
                    <a:pt x="0" y="0"/>
                  </a:moveTo>
                  <a:lnTo>
                    <a:pt x="7072536" y="0"/>
                  </a:lnTo>
                  <a:lnTo>
                    <a:pt x="7072536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0"/>
              <a:ext cx="7072536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Secure student login via Supabase Auth</a:t>
              </a:r>
            </a:p>
          </p:txBody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417960" y="7100789"/>
            <a:ext cx="342900" cy="342900"/>
            <a:chOff x="0" y="0"/>
            <a:chExt cx="457200" cy="4572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457200" cy="457200"/>
            </a:xfrm>
            <a:custGeom>
              <a:avLst/>
              <a:gdLst/>
              <a:ahLst/>
              <a:cxnLst/>
              <a:rect r="r" b="b" t="t" l="l"/>
              <a:pathLst>
                <a:path h="4572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989460" y="7057925"/>
            <a:ext cx="5101810" cy="428626"/>
            <a:chOff x="0" y="0"/>
            <a:chExt cx="6802413" cy="57150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802413" cy="571501"/>
            </a:xfrm>
            <a:custGeom>
              <a:avLst/>
              <a:gdLst/>
              <a:ahLst/>
              <a:cxnLst/>
              <a:rect r="r" b="b" t="t" l="l"/>
              <a:pathLst>
                <a:path h="571501" w="6802413">
                  <a:moveTo>
                    <a:pt x="0" y="0"/>
                  </a:moveTo>
                  <a:lnTo>
                    <a:pt x="6802413" y="0"/>
                  </a:lnTo>
                  <a:lnTo>
                    <a:pt x="6802413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0"/>
              <a:ext cx="6802413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Data encryption for notes and profiles</a:t>
              </a:r>
            </a:p>
          </p:txBody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417960" y="7758013"/>
            <a:ext cx="300038" cy="342900"/>
            <a:chOff x="0" y="0"/>
            <a:chExt cx="400051" cy="457200"/>
          </a:xfrm>
        </p:grpSpPr>
        <p:sp>
          <p:nvSpPr>
            <p:cNvPr name="Freeform 36" id="36" descr="preencoded.png"/>
            <p:cNvSpPr/>
            <p:nvPr/>
          </p:nvSpPr>
          <p:spPr>
            <a:xfrm flipH="false" flipV="false" rot="0">
              <a:off x="0" y="0"/>
              <a:ext cx="400050" cy="457200"/>
            </a:xfrm>
            <a:custGeom>
              <a:avLst/>
              <a:gdLst/>
              <a:ahLst/>
              <a:cxnLst/>
              <a:rect r="r" b="b" t="t" l="l"/>
              <a:pathLst>
                <a:path h="457200" w="400050">
                  <a:moveTo>
                    <a:pt x="0" y="0"/>
                  </a:moveTo>
                  <a:lnTo>
                    <a:pt x="400050" y="0"/>
                  </a:lnTo>
                  <a:lnTo>
                    <a:pt x="40005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946598" y="7715151"/>
            <a:ext cx="4732622" cy="428626"/>
            <a:chOff x="0" y="0"/>
            <a:chExt cx="6310163" cy="57150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310163" cy="571501"/>
            </a:xfrm>
            <a:custGeom>
              <a:avLst/>
              <a:gdLst/>
              <a:ahLst/>
              <a:cxnLst/>
              <a:rect r="r" b="b" t="t" l="l"/>
              <a:pathLst>
                <a:path h="571501" w="6310163">
                  <a:moveTo>
                    <a:pt x="0" y="0"/>
                  </a:moveTo>
                  <a:lnTo>
                    <a:pt x="6310163" y="0"/>
                  </a:lnTo>
                  <a:lnTo>
                    <a:pt x="6310163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0"/>
              <a:ext cx="6310163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Compliance with data minimization</a:t>
              </a:r>
            </a:p>
          </p:txBody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1417960" y="8415239"/>
            <a:ext cx="300038" cy="342900"/>
            <a:chOff x="0" y="0"/>
            <a:chExt cx="400051" cy="457200"/>
          </a:xfrm>
        </p:grpSpPr>
        <p:sp>
          <p:nvSpPr>
            <p:cNvPr name="Freeform 41" id="41" descr="preencoded.png"/>
            <p:cNvSpPr/>
            <p:nvPr/>
          </p:nvSpPr>
          <p:spPr>
            <a:xfrm flipH="false" flipV="false" rot="0">
              <a:off x="0" y="0"/>
              <a:ext cx="400050" cy="457200"/>
            </a:xfrm>
            <a:custGeom>
              <a:avLst/>
              <a:gdLst/>
              <a:ahLst/>
              <a:cxnLst/>
              <a:rect r="r" b="b" t="t" l="l"/>
              <a:pathLst>
                <a:path h="457200" w="400050">
                  <a:moveTo>
                    <a:pt x="0" y="0"/>
                  </a:moveTo>
                  <a:lnTo>
                    <a:pt x="400050" y="0"/>
                  </a:lnTo>
                  <a:lnTo>
                    <a:pt x="40005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946598" y="8372375"/>
            <a:ext cx="5391244" cy="428626"/>
            <a:chOff x="0" y="0"/>
            <a:chExt cx="7188325" cy="57150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188326" cy="571501"/>
            </a:xfrm>
            <a:custGeom>
              <a:avLst/>
              <a:gdLst/>
              <a:ahLst/>
              <a:cxnLst/>
              <a:rect r="r" b="b" t="t" l="l"/>
              <a:pathLst>
                <a:path h="571501" w="7188326">
                  <a:moveTo>
                    <a:pt x="0" y="0"/>
                  </a:moveTo>
                  <a:lnTo>
                    <a:pt x="7188326" y="0"/>
                  </a:lnTo>
                  <a:lnTo>
                    <a:pt x="7188326" y="571501"/>
                  </a:lnTo>
                  <a:lnTo>
                    <a:pt x="0" y="571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0"/>
              <a:ext cx="7188325" cy="5715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Option to delete uploaded docs anytime</a:t>
              </a:r>
            </a:p>
          </p:txBody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11353818" y="2843212"/>
            <a:ext cx="5715000" cy="5715000"/>
            <a:chOff x="0" y="0"/>
            <a:chExt cx="7620000" cy="7620000"/>
          </a:xfrm>
        </p:grpSpPr>
        <p:sp>
          <p:nvSpPr>
            <p:cNvPr name="Freeform 46" id="46" descr="preencoded.png"/>
            <p:cNvSpPr/>
            <p:nvPr/>
          </p:nvSpPr>
          <p:spPr>
            <a:xfrm flipH="false" flipV="false" rot="0">
              <a:off x="0" y="0"/>
              <a:ext cx="76200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7620000">
                  <a:moveTo>
                    <a:pt x="0" y="0"/>
                  </a:moveTo>
                  <a:lnTo>
                    <a:pt x="7620000" y="0"/>
                  </a:lnTo>
                  <a:lnTo>
                    <a:pt x="7620000" y="7620000"/>
                  </a:lnTo>
                  <a:lnTo>
                    <a:pt x="0" y="762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25" t="0" r="-125" b="0"/>
              </a:stretch>
            </a:blip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12912661" y="9243288"/>
            <a:ext cx="5375339" cy="1043712"/>
            <a:chOff x="0" y="0"/>
            <a:chExt cx="7167119" cy="1391616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167118" cy="1391666"/>
            </a:xfrm>
            <a:custGeom>
              <a:avLst/>
              <a:gdLst/>
              <a:ahLst/>
              <a:cxnLst/>
              <a:rect r="r" b="b" t="t" l="l"/>
              <a:pathLst>
                <a:path h="1391666" w="7167118">
                  <a:moveTo>
                    <a:pt x="0" y="0"/>
                  </a:moveTo>
                  <a:lnTo>
                    <a:pt x="7167118" y="0"/>
                  </a:lnTo>
                  <a:lnTo>
                    <a:pt x="7167118" y="1391666"/>
                  </a:lnTo>
                  <a:lnTo>
                    <a:pt x="0" y="1391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67" r="0" b="-164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075746" y="503026"/>
            <a:ext cx="8822308" cy="804539"/>
            <a:chOff x="0" y="0"/>
            <a:chExt cx="11763078" cy="10727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763078" cy="1072718"/>
            </a:xfrm>
            <a:custGeom>
              <a:avLst/>
              <a:gdLst/>
              <a:ahLst/>
              <a:cxnLst/>
              <a:rect r="r" b="b" t="t" l="l"/>
              <a:pathLst>
                <a:path h="1072718" w="11763078">
                  <a:moveTo>
                    <a:pt x="0" y="0"/>
                  </a:moveTo>
                  <a:lnTo>
                    <a:pt x="11763078" y="0"/>
                  </a:lnTo>
                  <a:lnTo>
                    <a:pt x="11763078" y="1072718"/>
                  </a:lnTo>
                  <a:lnTo>
                    <a:pt x="0" y="1072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11763078" cy="10631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860"/>
                </a:lnSpc>
              </a:pPr>
              <a:r>
                <a:rPr lang="en-US" sz="405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AI Technologies &amp; Methods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000876" y="1571626"/>
            <a:ext cx="4286250" cy="4286250"/>
            <a:chOff x="0" y="0"/>
            <a:chExt cx="5715000" cy="571500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5715000" cy="5715000"/>
            </a:xfrm>
            <a:custGeom>
              <a:avLst/>
              <a:gdLst/>
              <a:ahLst/>
              <a:cxnLst/>
              <a:rect r="r" b="b" t="t" l="l"/>
              <a:pathLst>
                <a:path h="5715000" w="5715000">
                  <a:moveTo>
                    <a:pt x="0" y="0"/>
                  </a:moveTo>
                  <a:lnTo>
                    <a:pt x="5715000" y="0"/>
                  </a:lnTo>
                  <a:lnTo>
                    <a:pt x="5715000" y="5715000"/>
                  </a:lnTo>
                  <a:lnTo>
                    <a:pt x="0" y="571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457200" y="6600826"/>
            <a:ext cx="285750" cy="285750"/>
            <a:chOff x="0" y="0"/>
            <a:chExt cx="381000" cy="381000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14400" y="6547246"/>
            <a:ext cx="654658" cy="389334"/>
            <a:chOff x="0" y="0"/>
            <a:chExt cx="872877" cy="5191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2877" cy="519112"/>
            </a:xfrm>
            <a:custGeom>
              <a:avLst/>
              <a:gdLst/>
              <a:ahLst/>
              <a:cxnLst/>
              <a:rect r="r" b="b" t="t" l="l"/>
              <a:pathLst>
                <a:path h="519112" w="872877">
                  <a:moveTo>
                    <a:pt x="0" y="0"/>
                  </a:moveTo>
                  <a:lnTo>
                    <a:pt x="872877" y="0"/>
                  </a:lnTo>
                  <a:lnTo>
                    <a:pt x="872877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872877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 b="true">
                  <a:solidFill>
                    <a:srgbClr val="FFD95A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NLP: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57698" y="6547246"/>
            <a:ext cx="5464132" cy="389334"/>
            <a:chOff x="0" y="0"/>
            <a:chExt cx="7285509" cy="5191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85510" cy="519112"/>
            </a:xfrm>
            <a:custGeom>
              <a:avLst/>
              <a:gdLst/>
              <a:ahLst/>
              <a:cxnLst/>
              <a:rect r="r" b="b" t="t" l="l"/>
              <a:pathLst>
                <a:path h="519112" w="7285510">
                  <a:moveTo>
                    <a:pt x="0" y="0"/>
                  </a:moveTo>
                  <a:lnTo>
                    <a:pt x="7285510" y="0"/>
                  </a:lnTo>
                  <a:lnTo>
                    <a:pt x="7285510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7285509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For contextual chat, multilingual support</a:t>
              </a: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486900" y="6600826"/>
            <a:ext cx="285750" cy="285750"/>
            <a:chOff x="0" y="0"/>
            <a:chExt cx="381000" cy="381000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872662" y="6549034"/>
            <a:ext cx="2652340" cy="389334"/>
            <a:chOff x="0" y="0"/>
            <a:chExt cx="3536453" cy="5191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536454" cy="519112"/>
            </a:xfrm>
            <a:custGeom>
              <a:avLst/>
              <a:gdLst/>
              <a:ahLst/>
              <a:cxnLst/>
              <a:rect r="r" b="b" t="t" l="l"/>
              <a:pathLst>
                <a:path h="519112" w="3536454">
                  <a:moveTo>
                    <a:pt x="0" y="0"/>
                  </a:moveTo>
                  <a:lnTo>
                    <a:pt x="3536454" y="0"/>
                  </a:lnTo>
                  <a:lnTo>
                    <a:pt x="3536454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3536453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 b="true">
                  <a:solidFill>
                    <a:srgbClr val="FFD95A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Machine Learning: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474789" y="6549034"/>
            <a:ext cx="4276818" cy="389334"/>
            <a:chOff x="0" y="0"/>
            <a:chExt cx="5702424" cy="51911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702424" cy="519112"/>
            </a:xfrm>
            <a:custGeom>
              <a:avLst/>
              <a:gdLst/>
              <a:ahLst/>
              <a:cxnLst/>
              <a:rect r="r" b="b" t="t" l="l"/>
              <a:pathLst>
                <a:path h="519112" w="5702424">
                  <a:moveTo>
                    <a:pt x="0" y="0"/>
                  </a:moveTo>
                  <a:lnTo>
                    <a:pt x="5702424" y="0"/>
                  </a:lnTo>
                  <a:lnTo>
                    <a:pt x="5702424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5702424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Personalized planners, adaptive 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6511712" y="6547246"/>
            <a:ext cx="1115876" cy="389334"/>
            <a:chOff x="0" y="0"/>
            <a:chExt cx="1487835" cy="51911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87835" cy="519112"/>
            </a:xfrm>
            <a:custGeom>
              <a:avLst/>
              <a:gdLst/>
              <a:ahLst/>
              <a:cxnLst/>
              <a:rect r="r" b="b" t="t" l="l"/>
              <a:pathLst>
                <a:path h="519112" w="1487835">
                  <a:moveTo>
                    <a:pt x="0" y="0"/>
                  </a:moveTo>
                  <a:lnTo>
                    <a:pt x="1487835" y="0"/>
                  </a:lnTo>
                  <a:lnTo>
                    <a:pt x="1487835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1487835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learning</a:t>
              </a:r>
            </a:p>
          </p:txBody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457200" y="7497363"/>
            <a:ext cx="285750" cy="285750"/>
            <a:chOff x="0" y="0"/>
            <a:chExt cx="381000" cy="3810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878681" y="7445571"/>
            <a:ext cx="2039708" cy="389334"/>
            <a:chOff x="0" y="0"/>
            <a:chExt cx="2719611" cy="51911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719611" cy="519112"/>
            </a:xfrm>
            <a:custGeom>
              <a:avLst/>
              <a:gdLst/>
              <a:ahLst/>
              <a:cxnLst/>
              <a:rect r="r" b="b" t="t" l="l"/>
              <a:pathLst>
                <a:path h="519112" w="2719611">
                  <a:moveTo>
                    <a:pt x="0" y="0"/>
                  </a:moveTo>
                  <a:lnTo>
                    <a:pt x="2719611" y="0"/>
                  </a:lnTo>
                  <a:lnTo>
                    <a:pt x="2719611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0"/>
              <a:ext cx="2719611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 b="true">
                  <a:solidFill>
                    <a:srgbClr val="FFD95A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Vector Search: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918389" y="7445571"/>
            <a:ext cx="3892786" cy="389334"/>
            <a:chOff x="0" y="0"/>
            <a:chExt cx="5190381" cy="51911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190381" cy="519112"/>
            </a:xfrm>
            <a:custGeom>
              <a:avLst/>
              <a:gdLst/>
              <a:ahLst/>
              <a:cxnLst/>
              <a:rect r="r" b="b" t="t" l="l"/>
              <a:pathLst>
                <a:path h="519112" w="5190381">
                  <a:moveTo>
                    <a:pt x="0" y="0"/>
                  </a:moveTo>
                  <a:lnTo>
                    <a:pt x="5190381" y="0"/>
                  </a:lnTo>
                  <a:lnTo>
                    <a:pt x="5190381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0"/>
              <a:ext cx="5190381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Doc &amp; exam content retrieval 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918389" y="7804546"/>
            <a:ext cx="2698942" cy="389334"/>
            <a:chOff x="0" y="0"/>
            <a:chExt cx="3598589" cy="51911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598589" cy="519112"/>
            </a:xfrm>
            <a:custGeom>
              <a:avLst/>
              <a:gdLst/>
              <a:ahLst/>
              <a:cxnLst/>
              <a:rect r="r" b="b" t="t" l="l"/>
              <a:pathLst>
                <a:path h="519112" w="3598589">
                  <a:moveTo>
                    <a:pt x="0" y="0"/>
                  </a:moveTo>
                  <a:lnTo>
                    <a:pt x="3598589" y="0"/>
                  </a:lnTo>
                  <a:lnTo>
                    <a:pt x="3598589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0"/>
              <a:ext cx="3598589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(pgvector/Pinecone)</a:t>
              </a:r>
            </a:p>
          </p:txBody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9486900" y="7447359"/>
            <a:ext cx="214312" cy="285750"/>
            <a:chOff x="0" y="0"/>
            <a:chExt cx="285749" cy="381000"/>
          </a:xfrm>
        </p:grpSpPr>
        <p:sp>
          <p:nvSpPr>
            <p:cNvPr name="Freeform 40" id="40" descr="preencoded.png"/>
            <p:cNvSpPr/>
            <p:nvPr/>
          </p:nvSpPr>
          <p:spPr>
            <a:xfrm flipH="false" flipV="false" rot="0">
              <a:off x="0" y="0"/>
              <a:ext cx="285750" cy="381000"/>
            </a:xfrm>
            <a:custGeom>
              <a:avLst/>
              <a:gdLst/>
              <a:ahLst/>
              <a:cxnLst/>
              <a:rect r="r" b="b" t="t" l="l"/>
              <a:pathLst>
                <a:path h="381000" w="285750">
                  <a:moveTo>
                    <a:pt x="0" y="0"/>
                  </a:moveTo>
                  <a:lnTo>
                    <a:pt x="285750" y="0"/>
                  </a:lnTo>
                  <a:lnTo>
                    <a:pt x="2857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9872662" y="7393779"/>
            <a:ext cx="1585634" cy="389334"/>
            <a:chOff x="0" y="0"/>
            <a:chExt cx="2114179" cy="51911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114179" cy="519112"/>
            </a:xfrm>
            <a:custGeom>
              <a:avLst/>
              <a:gdLst/>
              <a:ahLst/>
              <a:cxnLst/>
              <a:rect r="r" b="b" t="t" l="l"/>
              <a:pathLst>
                <a:path h="519112" w="2114179">
                  <a:moveTo>
                    <a:pt x="0" y="0"/>
                  </a:moveTo>
                  <a:lnTo>
                    <a:pt x="2114179" y="0"/>
                  </a:lnTo>
                  <a:lnTo>
                    <a:pt x="2114179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0"/>
              <a:ext cx="2114179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 b="true">
                  <a:solidFill>
                    <a:srgbClr val="FFD95A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OCR &amp; ASR: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1646936" y="7393779"/>
            <a:ext cx="5015248" cy="389334"/>
            <a:chOff x="0" y="0"/>
            <a:chExt cx="6686997" cy="51911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686997" cy="519112"/>
            </a:xfrm>
            <a:custGeom>
              <a:avLst/>
              <a:gdLst/>
              <a:ahLst/>
              <a:cxnLst/>
              <a:rect r="r" b="b" t="t" l="l"/>
              <a:pathLst>
                <a:path h="519112" w="6686997">
                  <a:moveTo>
                    <a:pt x="0" y="0"/>
                  </a:moveTo>
                  <a:lnTo>
                    <a:pt x="6686997" y="0"/>
                  </a:lnTo>
                  <a:lnTo>
                    <a:pt x="6686997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0"/>
              <a:ext cx="6686997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Extract text from PDFs, images, audio</a:t>
              </a:r>
            </a:p>
          </p:txBody>
        </p:sp>
      </p:grpSp>
      <p:grpSp>
        <p:nvGrpSpPr>
          <p:cNvPr name="Group 47" id="47"/>
          <p:cNvGrpSpPr>
            <a:grpSpLocks noChangeAspect="true"/>
          </p:cNvGrpSpPr>
          <p:nvPr/>
        </p:nvGrpSpPr>
        <p:grpSpPr>
          <a:xfrm rot="0">
            <a:off x="457200" y="8565356"/>
            <a:ext cx="357188" cy="285750"/>
            <a:chOff x="0" y="0"/>
            <a:chExt cx="476251" cy="381000"/>
          </a:xfrm>
        </p:grpSpPr>
        <p:sp>
          <p:nvSpPr>
            <p:cNvPr name="Freeform 48" id="48" descr="preencoded.png"/>
            <p:cNvSpPr/>
            <p:nvPr/>
          </p:nvSpPr>
          <p:spPr>
            <a:xfrm flipH="false" flipV="false" rot="0">
              <a:off x="0" y="0"/>
              <a:ext cx="476250" cy="381000"/>
            </a:xfrm>
            <a:custGeom>
              <a:avLst/>
              <a:gdLst/>
              <a:ahLst/>
              <a:cxnLst/>
              <a:rect r="r" b="b" t="t" l="l"/>
              <a:pathLst>
                <a:path h="381000" w="476250">
                  <a:moveTo>
                    <a:pt x="0" y="0"/>
                  </a:moveTo>
                  <a:lnTo>
                    <a:pt x="476250" y="0"/>
                  </a:lnTo>
                  <a:lnTo>
                    <a:pt x="4762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985838" y="8511778"/>
            <a:ext cx="575518" cy="389334"/>
            <a:chOff x="0" y="0"/>
            <a:chExt cx="767357" cy="51911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767357" cy="519112"/>
            </a:xfrm>
            <a:custGeom>
              <a:avLst/>
              <a:gdLst/>
              <a:ahLst/>
              <a:cxnLst/>
              <a:rect r="r" b="b" t="t" l="l"/>
              <a:pathLst>
                <a:path h="519112" w="767357">
                  <a:moveTo>
                    <a:pt x="0" y="0"/>
                  </a:moveTo>
                  <a:lnTo>
                    <a:pt x="767357" y="0"/>
                  </a:lnTo>
                  <a:lnTo>
                    <a:pt x="767357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0"/>
              <a:ext cx="767357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 b="true">
                  <a:solidFill>
                    <a:srgbClr val="FFD95A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TTS: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749996" y="8511778"/>
            <a:ext cx="4884650" cy="389334"/>
            <a:chOff x="0" y="0"/>
            <a:chExt cx="6512867" cy="519112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6512867" cy="519112"/>
            </a:xfrm>
            <a:custGeom>
              <a:avLst/>
              <a:gdLst/>
              <a:ahLst/>
              <a:cxnLst/>
              <a:rect r="r" b="b" t="t" l="l"/>
              <a:pathLst>
                <a:path h="519112" w="6512867">
                  <a:moveTo>
                    <a:pt x="0" y="0"/>
                  </a:moveTo>
                  <a:lnTo>
                    <a:pt x="6512867" y="0"/>
                  </a:lnTo>
                  <a:lnTo>
                    <a:pt x="6512867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0"/>
              <a:ext cx="6512867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Voice-based answers (Azure/Google)</a:t>
              </a:r>
            </a:p>
          </p:txBody>
        </p:sp>
      </p:grpSp>
      <p:grpSp>
        <p:nvGrpSpPr>
          <p:cNvPr name="Group 55" id="55"/>
          <p:cNvGrpSpPr>
            <a:grpSpLocks noChangeAspect="true"/>
          </p:cNvGrpSpPr>
          <p:nvPr/>
        </p:nvGrpSpPr>
        <p:grpSpPr>
          <a:xfrm rot="0">
            <a:off x="9486900" y="8424267"/>
            <a:ext cx="321468" cy="285750"/>
            <a:chOff x="0" y="0"/>
            <a:chExt cx="428624" cy="381000"/>
          </a:xfrm>
        </p:grpSpPr>
        <p:sp>
          <p:nvSpPr>
            <p:cNvPr name="Freeform 56" id="56" descr="preencoded.png"/>
            <p:cNvSpPr/>
            <p:nvPr/>
          </p:nvSpPr>
          <p:spPr>
            <a:xfrm flipH="false" flipV="false" rot="0">
              <a:off x="0" y="0"/>
              <a:ext cx="428625" cy="381000"/>
            </a:xfrm>
            <a:custGeom>
              <a:avLst/>
              <a:gdLst/>
              <a:ahLst/>
              <a:cxnLst/>
              <a:rect r="r" b="b" t="t" l="l"/>
              <a:pathLst>
                <a:path h="381000" w="428625">
                  <a:moveTo>
                    <a:pt x="0" y="0"/>
                  </a:moveTo>
                  <a:lnTo>
                    <a:pt x="428625" y="0"/>
                  </a:lnTo>
                  <a:lnTo>
                    <a:pt x="428625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111" t="0" r="-1110" b="0"/>
              </a:stretch>
            </a:blip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9979818" y="8370689"/>
            <a:ext cx="668388" cy="389334"/>
            <a:chOff x="0" y="0"/>
            <a:chExt cx="891184" cy="519112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91184" cy="519112"/>
            </a:xfrm>
            <a:custGeom>
              <a:avLst/>
              <a:gdLst/>
              <a:ahLst/>
              <a:cxnLst/>
              <a:rect r="r" b="b" t="t" l="l"/>
              <a:pathLst>
                <a:path h="519112" w="891184">
                  <a:moveTo>
                    <a:pt x="0" y="0"/>
                  </a:moveTo>
                  <a:lnTo>
                    <a:pt x="891184" y="0"/>
                  </a:lnTo>
                  <a:lnTo>
                    <a:pt x="891184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0"/>
              <a:ext cx="891184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 b="true">
                  <a:solidFill>
                    <a:srgbClr val="FFD95A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RAG: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0836846" y="8370689"/>
            <a:ext cx="5108116" cy="389334"/>
            <a:chOff x="0" y="0"/>
            <a:chExt cx="6810821" cy="519112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6810821" cy="519112"/>
            </a:xfrm>
            <a:custGeom>
              <a:avLst/>
              <a:gdLst/>
              <a:ahLst/>
              <a:cxnLst/>
              <a:rect r="r" b="b" t="t" l="l"/>
              <a:pathLst>
                <a:path h="519112" w="6810821">
                  <a:moveTo>
                    <a:pt x="0" y="0"/>
                  </a:moveTo>
                  <a:lnTo>
                    <a:pt x="6810821" y="0"/>
                  </a:lnTo>
                  <a:lnTo>
                    <a:pt x="6810821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0"/>
              <a:ext cx="6810821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Answers grounded in docs/exam base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2912661" y="9243288"/>
            <a:ext cx="5375339" cy="1043712"/>
            <a:chOff x="0" y="0"/>
            <a:chExt cx="7167119" cy="1391616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7167118" cy="1391666"/>
            </a:xfrm>
            <a:custGeom>
              <a:avLst/>
              <a:gdLst/>
              <a:ahLst/>
              <a:cxnLst/>
              <a:rect r="r" b="b" t="t" l="l"/>
              <a:pathLst>
                <a:path h="1391666" w="7167118">
                  <a:moveTo>
                    <a:pt x="0" y="0"/>
                  </a:moveTo>
                  <a:lnTo>
                    <a:pt x="7167118" y="0"/>
                  </a:lnTo>
                  <a:lnTo>
                    <a:pt x="7167118" y="1391666"/>
                  </a:lnTo>
                  <a:lnTo>
                    <a:pt x="0" y="1391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167" r="0" b="-164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572126" y="457200"/>
            <a:ext cx="7143750" cy="771526"/>
            <a:chOff x="0" y="0"/>
            <a:chExt cx="9525000" cy="10287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25000" cy="1028701"/>
            </a:xfrm>
            <a:custGeom>
              <a:avLst/>
              <a:gdLst/>
              <a:ahLst/>
              <a:cxnLst/>
              <a:rect r="r" b="b" t="t" l="l"/>
              <a:pathLst>
                <a:path h="1028701" w="9525000">
                  <a:moveTo>
                    <a:pt x="0" y="0"/>
                  </a:moveTo>
                  <a:lnTo>
                    <a:pt x="9525000" y="0"/>
                  </a:lnTo>
                  <a:lnTo>
                    <a:pt x="9525000" y="1028701"/>
                  </a:lnTo>
                  <a:lnTo>
                    <a:pt x="0" y="10287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9525000" cy="101917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860"/>
                </a:lnSpc>
              </a:pPr>
              <a:r>
                <a:rPr lang="en-US" sz="405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Implementation Approach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000876" y="1571626"/>
            <a:ext cx="4286250" cy="4286250"/>
            <a:chOff x="0" y="0"/>
            <a:chExt cx="5715000" cy="571500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5715000" cy="5715000"/>
            </a:xfrm>
            <a:custGeom>
              <a:avLst/>
              <a:gdLst/>
              <a:ahLst/>
              <a:cxnLst/>
              <a:rect r="r" b="b" t="t" l="l"/>
              <a:pathLst>
                <a:path h="5715000" w="5715000">
                  <a:moveTo>
                    <a:pt x="0" y="0"/>
                  </a:moveTo>
                  <a:lnTo>
                    <a:pt x="5715000" y="0"/>
                  </a:lnTo>
                  <a:lnTo>
                    <a:pt x="5715000" y="5715000"/>
                  </a:lnTo>
                  <a:lnTo>
                    <a:pt x="0" y="571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457200" y="6315076"/>
            <a:ext cx="17373600" cy="3286126"/>
            <a:chOff x="0" y="0"/>
            <a:chExt cx="23164800" cy="43815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164800" cy="4381500"/>
            </a:xfrm>
            <a:custGeom>
              <a:avLst/>
              <a:gdLst/>
              <a:ahLst/>
              <a:cxnLst/>
              <a:rect r="r" b="b" t="t" l="l"/>
              <a:pathLst>
                <a:path h="4381500" w="23164800">
                  <a:moveTo>
                    <a:pt x="0" y="0"/>
                  </a:moveTo>
                  <a:lnTo>
                    <a:pt x="23164800" y="0"/>
                  </a:lnTo>
                  <a:lnTo>
                    <a:pt x="23164800" y="4381500"/>
                  </a:lnTo>
                  <a:lnTo>
                    <a:pt x="0" y="4381500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00100" y="6657976"/>
            <a:ext cx="16687800" cy="514350"/>
            <a:chOff x="0" y="0"/>
            <a:chExt cx="22250400" cy="685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250400" cy="685800"/>
            </a:xfrm>
            <a:custGeom>
              <a:avLst/>
              <a:gdLst/>
              <a:ahLst/>
              <a:cxnLst/>
              <a:rect r="r" b="b" t="t" l="l"/>
              <a:pathLst>
                <a:path h="685800" w="22250400">
                  <a:moveTo>
                    <a:pt x="0" y="0"/>
                  </a:moveTo>
                  <a:lnTo>
                    <a:pt x="22250400" y="0"/>
                  </a:lnTo>
                  <a:lnTo>
                    <a:pt x="22250400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2250400" cy="7143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FFD95A"/>
                  </a:solidFill>
                  <a:latin typeface="Poppins"/>
                  <a:ea typeface="Poppins"/>
                  <a:cs typeface="Poppins"/>
                  <a:sym typeface="Poppins"/>
                </a:rPr>
                <a:t>Technology Stack</a:t>
              </a: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800100" y="7472362"/>
            <a:ext cx="357188" cy="285750"/>
            <a:chOff x="0" y="0"/>
            <a:chExt cx="476251" cy="3810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476250" cy="381000"/>
            </a:xfrm>
            <a:custGeom>
              <a:avLst/>
              <a:gdLst/>
              <a:ahLst/>
              <a:cxnLst/>
              <a:rect r="r" b="b" t="t" l="l"/>
              <a:pathLst>
                <a:path h="381000" w="476250">
                  <a:moveTo>
                    <a:pt x="0" y="0"/>
                  </a:moveTo>
                  <a:lnTo>
                    <a:pt x="476250" y="0"/>
                  </a:lnTo>
                  <a:lnTo>
                    <a:pt x="4762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28738" y="7418784"/>
            <a:ext cx="1388510" cy="389334"/>
            <a:chOff x="0" y="0"/>
            <a:chExt cx="1851347" cy="51911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51347" cy="519112"/>
            </a:xfrm>
            <a:custGeom>
              <a:avLst/>
              <a:gdLst/>
              <a:ahLst/>
              <a:cxnLst/>
              <a:rect r="r" b="b" t="t" l="l"/>
              <a:pathLst>
                <a:path h="519112" w="1851347">
                  <a:moveTo>
                    <a:pt x="0" y="0"/>
                  </a:moveTo>
                  <a:lnTo>
                    <a:pt x="1851347" y="0"/>
                  </a:lnTo>
                  <a:lnTo>
                    <a:pt x="1851347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1851347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 b="true">
                  <a:solidFill>
                    <a:srgbClr val="FFD95A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Frontend: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905888" y="7418784"/>
            <a:ext cx="3952502" cy="389334"/>
            <a:chOff x="0" y="0"/>
            <a:chExt cx="5270003" cy="5191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270003" cy="519112"/>
            </a:xfrm>
            <a:custGeom>
              <a:avLst/>
              <a:gdLst/>
              <a:ahLst/>
              <a:cxnLst/>
              <a:rect r="r" b="b" t="t" l="l"/>
              <a:pathLst>
                <a:path h="519112" w="5270003">
                  <a:moveTo>
                    <a:pt x="0" y="0"/>
                  </a:moveTo>
                  <a:lnTo>
                    <a:pt x="5270003" y="0"/>
                  </a:lnTo>
                  <a:lnTo>
                    <a:pt x="5270003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5270003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Next.js + Tailwind + shadcn/ui</a:t>
              </a:r>
            </a:p>
          </p:txBody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9486900" y="7472362"/>
            <a:ext cx="285750" cy="285750"/>
            <a:chOff x="0" y="0"/>
            <a:chExt cx="381000" cy="3810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944100" y="7418784"/>
            <a:ext cx="1307642" cy="389334"/>
            <a:chOff x="0" y="0"/>
            <a:chExt cx="1743523" cy="51911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43523" cy="519112"/>
            </a:xfrm>
            <a:custGeom>
              <a:avLst/>
              <a:gdLst/>
              <a:ahLst/>
              <a:cxnLst/>
              <a:rect r="r" b="b" t="t" l="l"/>
              <a:pathLst>
                <a:path h="519112" w="1743523">
                  <a:moveTo>
                    <a:pt x="0" y="0"/>
                  </a:moveTo>
                  <a:lnTo>
                    <a:pt x="1743523" y="0"/>
                  </a:lnTo>
                  <a:lnTo>
                    <a:pt x="1743523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1743523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 b="true">
                  <a:solidFill>
                    <a:srgbClr val="FFD95A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Backend: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440380" y="7418784"/>
            <a:ext cx="3633880" cy="389334"/>
            <a:chOff x="0" y="0"/>
            <a:chExt cx="4845173" cy="51911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845173" cy="519112"/>
            </a:xfrm>
            <a:custGeom>
              <a:avLst/>
              <a:gdLst/>
              <a:ahLst/>
              <a:cxnLst/>
              <a:rect r="r" b="b" t="t" l="l"/>
              <a:pathLst>
                <a:path h="519112" w="4845173">
                  <a:moveTo>
                    <a:pt x="0" y="0"/>
                  </a:moveTo>
                  <a:lnTo>
                    <a:pt x="4845173" y="0"/>
                  </a:lnTo>
                  <a:lnTo>
                    <a:pt x="4845173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0"/>
              <a:ext cx="4845173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FastAPI / Next.js API routes</a:t>
              </a:r>
            </a:p>
          </p:txBody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800100" y="8318897"/>
            <a:ext cx="250032" cy="285750"/>
            <a:chOff x="0" y="0"/>
            <a:chExt cx="333376" cy="3810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333375" cy="381000"/>
            </a:xfrm>
            <a:custGeom>
              <a:avLst/>
              <a:gdLst/>
              <a:ahLst/>
              <a:cxnLst/>
              <a:rect r="r" b="b" t="t" l="l"/>
              <a:pathLst>
                <a:path h="381000" w="333375">
                  <a:moveTo>
                    <a:pt x="0" y="0"/>
                  </a:moveTo>
                  <a:lnTo>
                    <a:pt x="333375" y="0"/>
                  </a:lnTo>
                  <a:lnTo>
                    <a:pt x="333375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428" t="0" r="-1428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221582" y="8247460"/>
            <a:ext cx="1426518" cy="389334"/>
            <a:chOff x="0" y="0"/>
            <a:chExt cx="1902024" cy="51911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02024" cy="519112"/>
            </a:xfrm>
            <a:custGeom>
              <a:avLst/>
              <a:gdLst/>
              <a:ahLst/>
              <a:cxnLst/>
              <a:rect r="r" b="b" t="t" l="l"/>
              <a:pathLst>
                <a:path h="519112" w="1902024">
                  <a:moveTo>
                    <a:pt x="0" y="0"/>
                  </a:moveTo>
                  <a:lnTo>
                    <a:pt x="1902024" y="0"/>
                  </a:lnTo>
                  <a:lnTo>
                    <a:pt x="1902024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0"/>
              <a:ext cx="1902024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 b="true">
                  <a:solidFill>
                    <a:srgbClr val="FFD95A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Database: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2819550" y="8247460"/>
            <a:ext cx="4207668" cy="389334"/>
            <a:chOff x="0" y="0"/>
            <a:chExt cx="5610224" cy="51911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610224" cy="519112"/>
            </a:xfrm>
            <a:custGeom>
              <a:avLst/>
              <a:gdLst/>
              <a:ahLst/>
              <a:cxnLst/>
              <a:rect r="r" b="b" t="t" l="l"/>
              <a:pathLst>
                <a:path h="519112" w="5610224">
                  <a:moveTo>
                    <a:pt x="0" y="0"/>
                  </a:moveTo>
                  <a:lnTo>
                    <a:pt x="5610224" y="0"/>
                  </a:lnTo>
                  <a:lnTo>
                    <a:pt x="5610224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0"/>
              <a:ext cx="5610224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Supabase (Postgres + storage + 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21582" y="8676084"/>
            <a:ext cx="1765400" cy="389334"/>
            <a:chOff x="0" y="0"/>
            <a:chExt cx="2353867" cy="51911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353867" cy="519112"/>
            </a:xfrm>
            <a:custGeom>
              <a:avLst/>
              <a:gdLst/>
              <a:ahLst/>
              <a:cxnLst/>
              <a:rect r="r" b="b" t="t" l="l"/>
              <a:pathLst>
                <a:path h="519112" w="2353867">
                  <a:moveTo>
                    <a:pt x="0" y="0"/>
                  </a:moveTo>
                  <a:lnTo>
                    <a:pt x="2353867" y="0"/>
                  </a:lnTo>
                  <a:lnTo>
                    <a:pt x="2353867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0"/>
              <a:ext cx="2353867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embeddings)</a:t>
              </a:r>
            </a:p>
          </p:txBody>
        </p:sp>
      </p:grp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9486900" y="8515350"/>
            <a:ext cx="285750" cy="285750"/>
            <a:chOff x="0" y="0"/>
            <a:chExt cx="381000" cy="381000"/>
          </a:xfrm>
        </p:grpSpPr>
        <p:sp>
          <p:nvSpPr>
            <p:cNvPr name="Freeform 42" id="42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9944100" y="8461772"/>
            <a:ext cx="1526196" cy="389334"/>
            <a:chOff x="0" y="0"/>
            <a:chExt cx="2034928" cy="51911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034928" cy="519112"/>
            </a:xfrm>
            <a:custGeom>
              <a:avLst/>
              <a:gdLst/>
              <a:ahLst/>
              <a:cxnLst/>
              <a:rect r="r" b="b" t="t" l="l"/>
              <a:pathLst>
                <a:path h="519112" w="2034928">
                  <a:moveTo>
                    <a:pt x="0" y="0"/>
                  </a:moveTo>
                  <a:lnTo>
                    <a:pt x="2034928" y="0"/>
                  </a:lnTo>
                  <a:lnTo>
                    <a:pt x="2034928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0"/>
              <a:ext cx="2034928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 b="true">
                  <a:solidFill>
                    <a:srgbClr val="FFD95A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LLM Stack: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658934" y="8461772"/>
            <a:ext cx="3883074" cy="389334"/>
            <a:chOff x="0" y="0"/>
            <a:chExt cx="5177432" cy="51911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5177432" cy="519112"/>
            </a:xfrm>
            <a:custGeom>
              <a:avLst/>
              <a:gdLst/>
              <a:ahLst/>
              <a:cxnLst/>
              <a:rect r="r" b="b" t="t" l="l"/>
              <a:pathLst>
                <a:path h="519112" w="5177432">
                  <a:moveTo>
                    <a:pt x="0" y="0"/>
                  </a:moveTo>
                  <a:lnTo>
                    <a:pt x="5177432" y="0"/>
                  </a:lnTo>
                  <a:lnTo>
                    <a:pt x="5177432" y="519112"/>
                  </a:lnTo>
                  <a:lnTo>
                    <a:pt x="0" y="519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0"/>
              <a:ext cx="5177432" cy="5191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10"/>
                </a:lnSpc>
              </a:pPr>
              <a:r>
                <a:rPr lang="en-US" sz="2092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GPT-4 / Gemini for reasoning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2912661" y="9243288"/>
            <a:ext cx="5375339" cy="1043712"/>
            <a:chOff x="0" y="0"/>
            <a:chExt cx="7167119" cy="1391616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7167118" cy="1391666"/>
            </a:xfrm>
            <a:custGeom>
              <a:avLst/>
              <a:gdLst/>
              <a:ahLst/>
              <a:cxnLst/>
              <a:rect r="r" b="b" t="t" l="l"/>
              <a:pathLst>
                <a:path h="1391666" w="7167118">
                  <a:moveTo>
                    <a:pt x="0" y="0"/>
                  </a:moveTo>
                  <a:lnTo>
                    <a:pt x="7167118" y="0"/>
                  </a:lnTo>
                  <a:lnTo>
                    <a:pt x="7167118" y="1391666"/>
                  </a:lnTo>
                  <a:lnTo>
                    <a:pt x="0" y="1391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67" r="0" b="-164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DAGyIrQQIEQ</dc:identifier>
  <dcterms:modified xsi:type="dcterms:W3CDTF">2011-08-01T06:04:30Z</dcterms:modified>
  <cp:revision>1</cp:revision>
  <dc:title>AI_in_Education_–_A_2-Days_National_Level_Hackathon.pptx</dc:title>
</cp:coreProperties>
</file>